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20" r:id="rId2"/>
    <p:sldMasterId id="2147483744" r:id="rId3"/>
    <p:sldMasterId id="2147483773" r:id="rId4"/>
    <p:sldMasterId id="2147483934" r:id="rId5"/>
    <p:sldMasterId id="2147483982" r:id="rId6"/>
    <p:sldMasterId id="2147484018" r:id="rId7"/>
    <p:sldMasterId id="2147484168" r:id="rId8"/>
  </p:sldMasterIdLst>
  <p:notesMasterIdLst>
    <p:notesMasterId r:id="rId16"/>
  </p:notesMasterIdLst>
  <p:handoutMasterIdLst>
    <p:handoutMasterId r:id="rId17"/>
  </p:handoutMasterIdLst>
  <p:sldIdLst>
    <p:sldId id="348" r:id="rId9"/>
    <p:sldId id="359" r:id="rId10"/>
    <p:sldId id="360" r:id="rId11"/>
    <p:sldId id="332" r:id="rId12"/>
    <p:sldId id="333" r:id="rId13"/>
    <p:sldId id="334" r:id="rId14"/>
    <p:sldId id="335" r:id="rId1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xandra Bertolutti" initials="AB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  <a:srgbClr val="0EA496"/>
    <a:srgbClr val="CC0000"/>
    <a:srgbClr val="00CC99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88" autoAdjust="0"/>
    <p:restoredTop sz="86384" autoAdjust="0"/>
  </p:normalViewPr>
  <p:slideViewPr>
    <p:cSldViewPr>
      <p:cViewPr varScale="1">
        <p:scale>
          <a:sx n="61" d="100"/>
          <a:sy n="61" d="100"/>
        </p:scale>
        <p:origin x="792" y="60"/>
      </p:cViewPr>
      <p:guideLst>
        <p:guide orient="horz" pos="2205"/>
        <p:guide pos="3840"/>
      </p:guideLst>
    </p:cSldViewPr>
  </p:slideViewPr>
  <p:outlineViewPr>
    <p:cViewPr>
      <p:scale>
        <a:sx n="33" d="100"/>
        <a:sy n="33" d="100"/>
      </p:scale>
      <p:origin x="0" y="1100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r>
              <a:rPr lang="fr-FR" baseline="0" dirty="0" smtClean="0">
                <a:solidFill>
                  <a:schemeClr val="tx1"/>
                </a:solidFill>
                <a:latin typeface="Candara" panose="020E0502030303020204" pitchFamily="34" charset="0"/>
              </a:rPr>
              <a:t>Connaissance des rôles et missions de chacun</a:t>
            </a:r>
            <a:endParaRPr lang="en-US" baseline="0" dirty="0">
              <a:solidFill>
                <a:schemeClr val="tx1"/>
              </a:solidFill>
              <a:latin typeface="Candara" panose="020E0502030303020204" pitchFamily="34" charset="0"/>
            </a:endParaRPr>
          </a:p>
        </c:rich>
      </c:tx>
      <c:layout>
        <c:manualLayout>
          <c:xMode val="edge"/>
          <c:yMode val="edge"/>
          <c:x val="0.14651562500000004"/>
          <c:y val="1.53214100936553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Candara" panose="020E0502030303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9687499999999994E-2"/>
          <c:y val="0.22500240420327117"/>
          <c:w val="0.84062499999999996"/>
          <c:h val="0.75171144489964048"/>
        </c:manualLayout>
      </c:layout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Nombre de référents pour la Démence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-3.5937499999999997E-2"/>
                  <c:y val="-1.094386435261100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30156250000000001"/>
                  <c:y val="-4.074478253421293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5.7812500000000003E-2"/>
                  <c:y val="-6.566318611566578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6.2500000000000003E-3"/>
                  <c:y val="-9.849477917349867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2.6562499999999999E-2"/>
                  <c:y val="-8.75509148208877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accent1"/>
                    </a:solidFill>
                    <a:latin typeface="Candara" panose="020E05020303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Feuil1!$A$2:$A$7</c:f>
              <c:strCache>
                <c:ptCount val="3"/>
                <c:pt idx="0">
                  <c:v>OUI</c:v>
                </c:pt>
                <c:pt idx="1">
                  <c:v>NON</c:v>
                </c:pt>
                <c:pt idx="2">
                  <c:v>SANS REPONSE</c:v>
                </c:pt>
              </c:strCache>
            </c:strRef>
          </c:cat>
          <c:val>
            <c:numRef>
              <c:f>Feuil1!$B$2:$B$7</c:f>
              <c:numCache>
                <c:formatCode>General</c:formatCode>
                <c:ptCount val="6"/>
                <c:pt idx="0">
                  <c:v>10</c:v>
                </c:pt>
                <c:pt idx="1">
                  <c:v>73</c:v>
                </c:pt>
                <c:pt idx="2">
                  <c:v>8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375E-2"/>
          <c:y val="0.1768494010517829"/>
          <c:w val="0.84062499999999996"/>
          <c:h val="0.75171144489964048"/>
        </c:manualLayout>
      </c:layout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Nombre de référents pour la Démence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-2.8125000000000001E-2"/>
                  <c:y val="0.1138161892671540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3749999999999997E-2"/>
                  <c:y val="-5.253054889253262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1874999999999971E-2"/>
                  <c:y val="-8.755091482088811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6.2500000000000003E-3"/>
                  <c:y val="-9.849477917349867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6562499999999999E-2"/>
                  <c:y val="-8.75509148208877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accent1"/>
                    </a:solidFill>
                    <a:latin typeface="Candara" panose="020E05020303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Feuil1!$A$2:$A$7</c:f>
              <c:strCache>
                <c:ptCount val="3"/>
                <c:pt idx="0">
                  <c:v>OUI</c:v>
                </c:pt>
                <c:pt idx="1">
                  <c:v>NON</c:v>
                </c:pt>
                <c:pt idx="2">
                  <c:v>SANS REPONSE</c:v>
                </c:pt>
              </c:strCache>
            </c:strRef>
          </c:cat>
          <c:val>
            <c:numRef>
              <c:f>Feuil1!$B$2:$B$7</c:f>
              <c:numCache>
                <c:formatCode>General</c:formatCode>
                <c:ptCount val="6"/>
                <c:pt idx="0">
                  <c:v>51</c:v>
                </c:pt>
                <c:pt idx="1">
                  <c:v>13</c:v>
                </c:pt>
                <c:pt idx="2">
                  <c:v>27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r>
              <a:rPr lang="fr-FR" baseline="0" dirty="0" smtClean="0">
                <a:solidFill>
                  <a:srgbClr val="008080"/>
                </a:solidFill>
                <a:latin typeface="Candara" panose="020E0502030303020204" pitchFamily="34" charset="0"/>
              </a:rPr>
              <a:t>Connaissance des rôles et missions de chacun</a:t>
            </a:r>
            <a:endParaRPr lang="en-US" baseline="0" dirty="0">
              <a:solidFill>
                <a:srgbClr val="008080"/>
              </a:solidFill>
              <a:latin typeface="Candara" panose="020E0502030303020204" pitchFamily="34" charset="0"/>
            </a:endParaRPr>
          </a:p>
        </c:rich>
      </c:tx>
      <c:layout>
        <c:manualLayout>
          <c:xMode val="edge"/>
          <c:yMode val="edge"/>
          <c:x val="0.14651562500000004"/>
          <c:y val="1.53214100936553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Candara" panose="020E0502030303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9687499999999994E-2"/>
          <c:y val="0.22500240420327117"/>
          <c:w val="0.84062499999999996"/>
          <c:h val="0.75171144489964048"/>
        </c:manualLayout>
      </c:layout>
      <c:pie3DChart>
        <c:varyColors val="1"/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r>
              <a:rPr lang="fr-FR" baseline="0" dirty="0" smtClean="0">
                <a:solidFill>
                  <a:srgbClr val="008080"/>
                </a:solidFill>
                <a:latin typeface="Candara" panose="020E0502030303020204" pitchFamily="34" charset="0"/>
              </a:rPr>
              <a:t>Connaissance des rôles et missions de chacun</a:t>
            </a:r>
            <a:endParaRPr lang="en-US" baseline="0" dirty="0">
              <a:solidFill>
                <a:srgbClr val="008080"/>
              </a:solidFill>
              <a:latin typeface="Candara" panose="020E0502030303020204" pitchFamily="34" charset="0"/>
            </a:endParaRPr>
          </a:p>
        </c:rich>
      </c:tx>
      <c:layout>
        <c:manualLayout>
          <c:xMode val="edge"/>
          <c:yMode val="edge"/>
          <c:x val="0.14651562500000004"/>
          <c:y val="1.53214100936553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Candara" panose="020E0502030303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9687499999999994E-2"/>
          <c:y val="0.22500240420327117"/>
          <c:w val="0.84062499999999996"/>
          <c:h val="0.75171144489964048"/>
        </c:manualLayout>
      </c:layout>
      <c:pie3DChart>
        <c:varyColors val="1"/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rgbClr val="006699"/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r>
              <a:rPr lang="fr-FR" sz="2130" dirty="0" smtClean="0">
                <a:solidFill>
                  <a:schemeClr val="tx1"/>
                </a:solidFill>
                <a:latin typeface="Candara" panose="020E0502030303020204" pitchFamily="34" charset="0"/>
              </a:rPr>
              <a:t>MANIFESTATIONS CONCRETES DE LA</a:t>
            </a:r>
            <a:r>
              <a:rPr lang="fr-FR" sz="2130" baseline="0" dirty="0" smtClean="0">
                <a:solidFill>
                  <a:schemeClr val="tx1"/>
                </a:solidFill>
                <a:latin typeface="Candara" panose="020E0502030303020204" pitchFamily="34" charset="0"/>
              </a:rPr>
              <a:t> PLURI</a:t>
            </a:r>
            <a:r>
              <a:rPr lang="fr-FR" sz="2130" dirty="0" smtClean="0">
                <a:solidFill>
                  <a:schemeClr val="tx1"/>
                </a:solidFill>
                <a:latin typeface="Candara" panose="020E0502030303020204" pitchFamily="34" charset="0"/>
              </a:rPr>
              <a:t>DISCIPLINARITE</a:t>
            </a:r>
            <a:endParaRPr lang="fr-FR" sz="2130" dirty="0">
              <a:solidFill>
                <a:schemeClr val="tx1"/>
              </a:solidFill>
              <a:latin typeface="Candara" panose="020E0502030303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rgbClr val="006699"/>
              </a:solidFill>
              <a:latin typeface="Candara" panose="020E0502030303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6458538385826774E-2"/>
          <c:y val="0.11843333049381326"/>
          <c:w val="0.93635396161417328"/>
          <c:h val="0.791619175557062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Répercussions sur la vie institutionnelle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Feuil1!$A$2:$A$5</c:f>
              <c:strCache>
                <c:ptCount val="4"/>
                <c:pt idx="0">
                  <c:v>REUNIONS PLURIDISCIPLINAIRES</c:v>
                </c:pt>
                <c:pt idx="1">
                  <c:v>INTEGRATION DE TOUT LE PERSONNEL</c:v>
                </c:pt>
                <c:pt idx="2">
                  <c:v>EN THEORIE</c:v>
                </c:pt>
                <c:pt idx="3">
                  <c:v>UNIQUEMENT LE POLE DES RESPONSABLES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29</c:v>
                </c:pt>
                <c:pt idx="1">
                  <c:v>11</c:v>
                </c:pt>
                <c:pt idx="2">
                  <c:v>11</c:v>
                </c:pt>
                <c:pt idx="3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7257224"/>
        <c:axId val="187254872"/>
      </c:barChart>
      <c:catAx>
        <c:axId val="1872572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>
                <a:alpha val="9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endParaRPr lang="en-US"/>
          </a:p>
        </c:txPr>
        <c:crossAx val="187254872"/>
        <c:crosses val="autoZero"/>
        <c:auto val="1"/>
        <c:lblAlgn val="ctr"/>
        <c:lblOffset val="100"/>
        <c:noMultiLvlLbl val="0"/>
      </c:catAx>
      <c:valAx>
        <c:axId val="187254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257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3906250000000001"/>
          <c:y val="0.17684939856979584"/>
          <c:w val="0.84062499999999996"/>
          <c:h val="0.75171144489964048"/>
        </c:manualLayout>
      </c:layout>
      <c:pie3DChart>
        <c:varyColors val="1"/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r">
              <a:defRPr sz="2128" b="1" i="0" u="none" strike="noStrike" kern="1200" cap="all" baseline="0">
                <a:solidFill>
                  <a:srgbClr val="006699"/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r>
              <a:rPr lang="fr-FR" sz="2000" dirty="0" smtClean="0">
                <a:solidFill>
                  <a:schemeClr val="tx1"/>
                </a:solidFill>
                <a:latin typeface="Candara" panose="020E0502030303020204" pitchFamily="34" charset="0"/>
              </a:rPr>
              <a:t> responsable</a:t>
            </a:r>
            <a:r>
              <a:rPr lang="fr-FR" sz="2000" baseline="0" dirty="0" smtClean="0">
                <a:solidFill>
                  <a:schemeClr val="tx1"/>
                </a:solidFill>
                <a:latin typeface="Candara" panose="020E0502030303020204" pitchFamily="34" charset="0"/>
              </a:rPr>
              <a:t> infirmier</a:t>
            </a:r>
            <a:endParaRPr lang="en-US" sz="2000" dirty="0">
              <a:solidFill>
                <a:schemeClr val="tx1"/>
              </a:solidFill>
              <a:latin typeface="Candara" panose="020E0502030303020204" pitchFamily="34" charset="0"/>
            </a:endParaRPr>
          </a:p>
        </c:rich>
      </c:tx>
      <c:layout>
        <c:manualLayout>
          <c:xMode val="edge"/>
          <c:yMode val="edge"/>
          <c:x val="0.48574654899455616"/>
          <c:y val="2.561834166889757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r">
            <a:defRPr sz="2128" b="1" i="0" u="none" strike="noStrike" kern="1200" cap="all" baseline="0">
              <a:solidFill>
                <a:srgbClr val="006699"/>
              </a:solidFill>
              <a:latin typeface="Candara" panose="020E0502030303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580700647638415E-2"/>
          <c:y val="0.17684943343449697"/>
          <c:w val="0.84062499999999996"/>
          <c:h val="0.75171144489964048"/>
        </c:manualLayout>
      </c:layout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Nombre de référents pour la Démence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-4.9453359348961307E-2"/>
                  <c:y val="-0.1130244003623798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834450848386949"/>
                      <c:h val="0.27968846678214121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1.1023080768803467E-3"/>
                  <c:y val="0.135094468742963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600631179868905"/>
                      <c:h val="0.23378146224884713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8.1606839847530935E-2"/>
                  <c:y val="-5.684683422894110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0575595767136979E-2"/>
                  <c:y val="-8.755091482088776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674063992889678"/>
                      <c:h val="0.23378146224884713"/>
                    </c:manualLayout>
                  </c15:layout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Feuil1!$A$2:$A$7</c:f>
              <c:strCache>
                <c:ptCount val="4"/>
                <c:pt idx="0">
                  <c:v>BONNE</c:v>
                </c:pt>
                <c:pt idx="1">
                  <c:v>SATISFAISANTE</c:v>
                </c:pt>
                <c:pt idx="2">
                  <c:v>INEXISTANTE</c:v>
                </c:pt>
                <c:pt idx="3">
                  <c:v>SANS REPONSE </c:v>
                </c:pt>
              </c:strCache>
            </c:strRef>
          </c:cat>
          <c:val>
            <c:numRef>
              <c:f>Feuil1!$B$2:$B$7</c:f>
              <c:numCache>
                <c:formatCode>General</c:formatCode>
                <c:ptCount val="6"/>
                <c:pt idx="0">
                  <c:v>55</c:v>
                </c:pt>
                <c:pt idx="1">
                  <c:v>14</c:v>
                </c:pt>
                <c:pt idx="2">
                  <c:v>11</c:v>
                </c:pt>
                <c:pt idx="3">
                  <c:v>11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128" b="1" i="0" u="none" strike="noStrike" kern="1200" cap="all" baseline="0">
                <a:solidFill>
                  <a:srgbClr val="006699"/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r>
              <a:rPr lang="fr-FR" sz="2000" dirty="0" smtClean="0">
                <a:solidFill>
                  <a:schemeClr val="tx1"/>
                </a:solidFill>
                <a:latin typeface="Candara" panose="020E0502030303020204" pitchFamily="34" charset="0"/>
              </a:rPr>
              <a:t> direction</a:t>
            </a:r>
            <a:endParaRPr lang="en-US" sz="2000" dirty="0">
              <a:solidFill>
                <a:schemeClr val="tx1"/>
              </a:solidFill>
              <a:latin typeface="Candara" panose="020E0502030303020204" pitchFamily="34" charset="0"/>
            </a:endParaRPr>
          </a:p>
        </c:rich>
      </c:tx>
      <c:layout>
        <c:manualLayout>
          <c:xMode val="edge"/>
          <c:yMode val="edge"/>
          <c:x val="0.70046422854424628"/>
          <c:y val="0.12662827184806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128" b="1" i="0" u="none" strike="noStrike" kern="1200" cap="all" baseline="0">
              <a:solidFill>
                <a:srgbClr val="006699"/>
              </a:solidFill>
              <a:latin typeface="Candara" panose="020E0502030303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217767665877498"/>
          <c:y val="0.17408389582140965"/>
          <c:w val="0.80584786353941895"/>
          <c:h val="0.72135507062583903"/>
        </c:manualLayout>
      </c:layout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Nombre de référents pour la Démence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-5.0841964351378978E-2"/>
                  <c:y val="0.4462278219461313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3662409966967645E-2"/>
                  <c:y val="4.686190746202458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747282383334553"/>
                      <c:h val="0.17510613462797436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5.4329057334787524E-2"/>
                  <c:y val="-0.1255511896241035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606310566431587"/>
                      <c:h val="0.17510613462797436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11803344229357927"/>
                  <c:y val="4.268584017326801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521503870461971"/>
                      <c:h val="0.17510613462797436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2.6562499999999999E-2"/>
                  <c:y val="-8.75509148208877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Feuil1!$A$2:$A$7</c:f>
              <c:strCache>
                <c:ptCount val="4"/>
                <c:pt idx="0">
                  <c:v>BONNE</c:v>
                </c:pt>
                <c:pt idx="1">
                  <c:v>SATISFAISANTE</c:v>
                </c:pt>
                <c:pt idx="2">
                  <c:v>INEXISTANTE</c:v>
                </c:pt>
                <c:pt idx="3">
                  <c:v>SANS REPONSE</c:v>
                </c:pt>
              </c:strCache>
            </c:strRef>
          </c:cat>
          <c:val>
            <c:numRef>
              <c:f>Feuil1!$B$2:$B$7</c:f>
              <c:numCache>
                <c:formatCode>General</c:formatCode>
                <c:ptCount val="6"/>
                <c:pt idx="0">
                  <c:v>45</c:v>
                </c:pt>
                <c:pt idx="1">
                  <c:v>13</c:v>
                </c:pt>
                <c:pt idx="2">
                  <c:v>24</c:v>
                </c:pt>
                <c:pt idx="3">
                  <c:v>9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128" b="1" i="0" u="none" strike="noStrike" kern="1200" cap="all" baseline="0">
                <a:solidFill>
                  <a:srgbClr val="006699"/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r>
              <a:rPr lang="fr-FR" sz="2000" dirty="0" smtClean="0">
                <a:solidFill>
                  <a:schemeClr val="tx1"/>
                </a:solidFill>
                <a:latin typeface="Candara" panose="020E0502030303020204" pitchFamily="34" charset="0"/>
              </a:rPr>
              <a:t>médecin coordinateur</a:t>
            </a:r>
            <a:endParaRPr lang="en-US" sz="2000" dirty="0">
              <a:solidFill>
                <a:schemeClr val="tx1"/>
              </a:solidFill>
              <a:latin typeface="Candara" panose="020E0502030303020204" pitchFamily="34" charset="0"/>
            </a:endParaRPr>
          </a:p>
        </c:rich>
      </c:tx>
      <c:layout>
        <c:manualLayout>
          <c:xMode val="edge"/>
          <c:yMode val="edge"/>
          <c:x val="5.904137485760149E-2"/>
          <c:y val="1.14518836231378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128" b="1" i="0" u="none" strike="noStrike" kern="1200" cap="all" baseline="0">
              <a:solidFill>
                <a:srgbClr val="006699"/>
              </a:solidFill>
              <a:latin typeface="Candara" panose="020E0502030303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3906250000000001"/>
          <c:y val="0.17684939856979584"/>
          <c:w val="0.84062499999999996"/>
          <c:h val="0.75171144489964048"/>
        </c:manualLayout>
      </c:layout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Nombre de référents pour la Démence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4.2702506359322268E-2"/>
                  <c:y val="3.226316181058844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1811931725175348E-3"/>
                  <c:y val="0.1921992285422695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852222503311063"/>
                      <c:h val="0.19946431861407946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3.5920023819386901E-2"/>
                  <c:y val="0.130629952294961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891455927661556"/>
                      <c:h val="0.20991012961609284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9.0320068928335398E-2"/>
                  <c:y val="0.1296365897689016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529258653800372"/>
                      <c:h val="0.15187077505528834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2.6562499999999999E-2"/>
                  <c:y val="-8.75509148208877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Feuil1!$A$2:$A$7</c:f>
              <c:strCache>
                <c:ptCount val="4"/>
                <c:pt idx="0">
                  <c:v>BONNE</c:v>
                </c:pt>
                <c:pt idx="1">
                  <c:v>SATISFAISANTE</c:v>
                </c:pt>
                <c:pt idx="2">
                  <c:v>INEXISTANTE</c:v>
                </c:pt>
                <c:pt idx="3">
                  <c:v>SANS REPONSE</c:v>
                </c:pt>
              </c:strCache>
            </c:strRef>
          </c:cat>
          <c:val>
            <c:numRef>
              <c:f>Feuil1!$B$2:$B$7</c:f>
              <c:numCache>
                <c:formatCode>General</c:formatCode>
                <c:ptCount val="6"/>
                <c:pt idx="0">
                  <c:v>16</c:v>
                </c:pt>
                <c:pt idx="1">
                  <c:v>27</c:v>
                </c:pt>
                <c:pt idx="2">
                  <c:v>33</c:v>
                </c:pt>
                <c:pt idx="3">
                  <c:v>15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0.24308</cdr:x>
      <cdr:y>0.02841</cdr:y>
    </cdr:from>
    <cdr:to>
      <cdr:x>0.76578</cdr:x>
      <cdr:y>0.10287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1975768" y="164865"/>
          <a:ext cx="424847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0.13677</cdr:x>
      <cdr:y>0.02841</cdr:y>
    </cdr:from>
    <cdr:to>
      <cdr:x>0.84551</cdr:x>
      <cdr:y>0.10287</cdr:y>
    </cdr:to>
    <cdr:sp macro="" textlink="">
      <cdr:nvSpPr>
        <cdr:cNvPr id="3" name="ZoneTexte 2"/>
        <cdr:cNvSpPr txBox="1"/>
      </cdr:nvSpPr>
      <cdr:spPr>
        <a:xfrm xmlns:a="http://schemas.openxmlformats.org/drawingml/2006/main">
          <a:off x="1111672" y="164865"/>
          <a:ext cx="5760640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r-FR" sz="1100" dirty="0" smtClean="0"/>
        </a:p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0.113</cdr:x>
      <cdr:y>0.05333</cdr:y>
    </cdr:from>
    <cdr:to>
      <cdr:x>0.91919</cdr:x>
      <cdr:y>0.12779</cdr:y>
    </cdr:to>
    <cdr:sp macro="" textlink="">
      <cdr:nvSpPr>
        <cdr:cNvPr id="4" name="ZoneTexte 3"/>
        <cdr:cNvSpPr txBox="1"/>
      </cdr:nvSpPr>
      <cdr:spPr>
        <a:xfrm xmlns:a="http://schemas.openxmlformats.org/drawingml/2006/main">
          <a:off x="918445" y="309451"/>
          <a:ext cx="6552728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0.09085</cdr:x>
      <cdr:y>0.02851</cdr:y>
    </cdr:from>
    <cdr:to>
      <cdr:x>0.89704</cdr:x>
      <cdr:y>0.1402</cdr:y>
    </cdr:to>
    <cdr:sp macro="" textlink="">
      <cdr:nvSpPr>
        <cdr:cNvPr id="5" name="ZoneTexte 4"/>
        <cdr:cNvSpPr txBox="1"/>
      </cdr:nvSpPr>
      <cdr:spPr>
        <a:xfrm xmlns:a="http://schemas.openxmlformats.org/drawingml/2006/main">
          <a:off x="738425" y="165435"/>
          <a:ext cx="6552728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0.03326</cdr:x>
      <cdr:y>0.02851</cdr:y>
    </cdr:from>
    <cdr:to>
      <cdr:x>0.96349</cdr:x>
      <cdr:y>0.09056</cdr:y>
    </cdr:to>
    <cdr:sp macro="" textlink="">
      <cdr:nvSpPr>
        <cdr:cNvPr id="6" name="ZoneTexte 5"/>
        <cdr:cNvSpPr txBox="1"/>
      </cdr:nvSpPr>
      <cdr:spPr>
        <a:xfrm xmlns:a="http://schemas.openxmlformats.org/drawingml/2006/main">
          <a:off x="270373" y="165435"/>
          <a:ext cx="756084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0.0498</cdr:x>
      <cdr:y>0.02697</cdr:y>
    </cdr:from>
    <cdr:to>
      <cdr:x>0.94193</cdr:x>
      <cdr:y>0.12625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404812" y="156481"/>
          <a:ext cx="7251204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95A9F2-93DB-437C-A130-E120BB2AC98D}" type="datetimeFigureOut">
              <a:rPr lang="fr-BE" smtClean="0"/>
              <a:t>25-10-15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31C69-25CF-4E6C-99E9-F94F6BB5FDF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457338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C575DC-748D-449E-A3DB-FFE336ED0003}" type="datetimeFigureOut">
              <a:rPr lang="en-US" smtClean="0"/>
              <a:t>10/25/2015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9AD59-9EA0-482D-B46B-87E3BE21A53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3729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 smtClean="0"/>
              <a:t>Axe 4 =</a:t>
            </a:r>
            <a:r>
              <a:rPr lang="fr-BE" baseline="0" dirty="0" smtClean="0"/>
              <a:t> Laurence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9AD59-9EA0-482D-B46B-87E3BE21A53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792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9AD59-9EA0-482D-B46B-87E3BE21A53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0152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9AD59-9EA0-482D-B46B-87E3BE21A53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179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9AD59-9EA0-482D-B46B-87E3BE21A53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5162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9AD59-9EA0-482D-B46B-87E3BE21A53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155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9AD59-9EA0-482D-B46B-87E3BE21A53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3394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9AD59-9EA0-482D-B46B-87E3BE21A53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531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18BC-296C-4F4C-980C-AD35C380C3B0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899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59BD0-90A2-4856-BD1A-D4F0951BA239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115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73C06-FEB7-41ED-8BB9-2D9022AEB8D3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927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63A9-EA54-45EB-AD89-9465F9893F86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9404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0D9A0-DCFA-4369-8B7C-DC6B1EF88C48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9107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D693C-27A4-4774-82AE-3DDECF999345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6649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9D7A-75FF-4AAE-A643-4726331E2C4E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9270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13FD-0ACB-406B-9114-0A86ADCB25AA}" type="datetime1">
              <a:rPr lang="en-US" smtClean="0"/>
              <a:t>10/25/2015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1696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7A71A-08F1-4723-8028-01947486C290}" type="datetime1">
              <a:rPr lang="en-US" smtClean="0"/>
              <a:t>10/25/2015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260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6A38-4BCB-493F-834E-188C1DCDE22C}" type="datetime1">
              <a:rPr lang="en-US" smtClean="0"/>
              <a:t>10/25/2015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9515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207D-BE1A-49D4-8148-A8D881FBBD53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79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85827-7020-443E-BAAD-C5B7E3B2A6B9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6550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B9F0-1157-47D1-8628-6270E4E70209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7043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CCE99-D296-4726-8FFF-B2F0158F23AE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7904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A82F-15B1-403C-AD35-80CF158681C4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646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DC64C-9EC6-4C0D-B784-B174BF739BA1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4345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FF18A-8EDD-4EB3-8ED8-4863C5E86023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1489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D04D1-3171-4BD4-B528-33EC12076C76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8079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2D511-0CE0-4C38-ABEF-51AAB0C91214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5914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5F39F-5825-499B-B1ED-0F81BA4EA97A}" type="datetime1">
              <a:rPr lang="en-US" smtClean="0"/>
              <a:t>10/25/2015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3880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F8CD6-A39D-4E57-8F8D-10712D6D5BDE}" type="datetime1">
              <a:rPr lang="en-US" smtClean="0"/>
              <a:t>10/25/2015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9124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3F08A-738A-48A6-8990-BC40479B36CE}" type="datetime1">
              <a:rPr lang="en-US" smtClean="0"/>
              <a:t>10/25/2015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9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43CB-14F0-4883-B03E-CDBDA76C9E04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6346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F3EC7-371B-4298-8612-E19370870BA4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4005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37EAD-8927-4926-A1F6-6CB06F9B2F3C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0544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A5D0A-5F19-47BD-BC7F-69D4490DC70B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4356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86BBC-056B-49CC-A12E-3C1D8B992583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51392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DB6E-E6CD-4A7F-83B0-CEF65752EBA9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11506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2941A-8A9F-4207-A914-331E9B1E253D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65355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C675-8C3B-46EA-AAA1-7F1F1C870DA5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5107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7E67E-C8D5-43A9-A5C9-2B5D3C1746D8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43373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3E4B2-B7C9-42B8-A373-808721522AC7}" type="datetime1">
              <a:rPr lang="en-US" smtClean="0"/>
              <a:t>10/25/2015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30781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34F5-1BB2-41B0-96F9-F1CF00E94636}" type="datetime1">
              <a:rPr lang="en-US" smtClean="0"/>
              <a:t>10/25/2015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446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96432-6373-4298-8D61-662B96F09736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7292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A7E0D-44F8-4F52-89CE-109842555331}" type="datetime1">
              <a:rPr lang="en-US" smtClean="0"/>
              <a:t>10/25/2015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5534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F205E-36D3-4EE1-9D8E-AD720999A0B7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58103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C4BA7-842A-4C42-9BF9-AAF093F20E45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39220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28C6-0879-4CE7-9E41-30F54EAC4D49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33914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E3DF-08A1-400B-87D6-E01D3B327453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73834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8AA0F-E10A-4F23-BE3B-16243AE1BAFD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65067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32761-61C3-44D2-AD12-449739C26269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01433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70C5C-DA62-4151-8A60-55138CA6F4AE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17163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19A8-A70D-4162-9547-30B6F120F673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12425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571C4-05D4-4613-B3E7-03B8FB4CBFB0}" type="datetime1">
              <a:rPr lang="en-US" smtClean="0"/>
              <a:t>10/25/2015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75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4019-282D-41AB-9F94-B9CAB5B134D0}" type="datetime1">
              <a:rPr lang="en-US" smtClean="0"/>
              <a:t>10/25/2015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1530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9A9B8-0E46-4D3C-9AC0-1232939244FD}" type="datetime1">
              <a:rPr lang="en-US" smtClean="0"/>
              <a:t>10/25/2015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18621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FDFA1-CFF9-4A8C-A3D6-F23A1F14CBCB}" type="datetime1">
              <a:rPr lang="en-US" smtClean="0"/>
              <a:t>10/25/2015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8643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8D1AF-04BB-4EF3-8400-1DD3777997D4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36423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81F4C-3F6D-4610-B7CF-8D1E1536E264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81169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F1B7-0E53-407A-856A-9878885CB7B3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8584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8D812-E84D-42E0-8EA4-98425307358C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59776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5942-9CB8-4204-997D-09D817331ACA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30515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F4C73-BC33-4F44-A05F-BBA27C7375BC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23205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1DCDF-147A-4C11-9F3B-B9C9964634C4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47603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9EB37-AF32-4962-BD75-5B527329B334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529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5710-2680-4469-A83D-A6CE2A23E6CB}" type="datetime1">
              <a:rPr lang="en-US" smtClean="0"/>
              <a:t>10/25/2015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06164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9CA6-18CD-43C4-B306-CD54C544B521}" type="datetime1">
              <a:rPr lang="en-US" smtClean="0"/>
              <a:t>10/25/2015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82505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148BC-2B12-4971-AFD0-5B1E2609292A}" type="datetime1">
              <a:rPr lang="en-US" smtClean="0"/>
              <a:t>10/25/2015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00867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7CDA6-95B2-445F-8600-42A5A709673B}" type="datetime1">
              <a:rPr lang="en-US" smtClean="0"/>
              <a:t>10/25/2015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84854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F4BC-CD2F-4822-95D3-947E024D2191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26276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113D5-5DBC-4E94-8EEA-9AF3974C2C06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68203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B2698-DD80-4C58-A972-02E975587E69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08801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69A0-DC94-411F-86A7-839CD1298BE6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92281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87136-A571-4D6F-85C8-DE8CA965FB8D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67472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BB721-C5BD-48FF-846E-D4491B18CDC4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57343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2D9A2-9C1A-4EF7-9079-18F0304AAB06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934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A8317-C548-451C-B497-19B0432A4473}" type="datetime1">
              <a:rPr lang="en-US" smtClean="0"/>
              <a:t>10/25/2015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65638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E636-90BB-488B-9534-B3D892CF7905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24264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93BE4-44EA-4158-8D6C-3DF86EB570DB}" type="datetime1">
              <a:rPr lang="en-US" smtClean="0"/>
              <a:t>10/25/2015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60352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2E94-B68B-4AD1-8B4B-380D6ECE4EF9}" type="datetime1">
              <a:rPr lang="en-US" smtClean="0"/>
              <a:t>10/25/2015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44002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19B18-99E5-4845-8478-4ED0CEA38AD4}" type="datetime1">
              <a:rPr lang="en-US" smtClean="0"/>
              <a:t>10/25/2015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19551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A51C3-1725-411E-A943-9EA1D46C0C57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02555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3AAF-B39D-4A7E-A0BE-0F9A654EFF05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19970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2440F-677E-4C09-9AD9-95ACDA8DA0DD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5995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3E4C-8FE2-43BF-8817-8350B4A67512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03911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1382-C136-4A2C-A7AF-4120AD56FFE5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62539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E927-C44E-4B29-A164-6591664A102E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21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67BA-8367-499C-8E56-38FCB9C0878E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94201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4E16-01EA-4920-B45A-E74CB22D52A2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17317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C192-83F2-4DCC-8B24-27664608A67B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77053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15277-2DE7-4EAD-9E0E-5EAAD5E80927}" type="datetime1">
              <a:rPr lang="en-US" smtClean="0"/>
              <a:t>10/25/2015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60720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EFA62-D6A1-4820-ACB4-41E8AA8BE113}" type="datetime1">
              <a:rPr lang="en-US" smtClean="0"/>
              <a:t>10/25/2015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10457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B7DC-E799-4F0A-B908-D0A1976FC576}" type="datetime1">
              <a:rPr lang="en-US" smtClean="0"/>
              <a:t>10/25/2015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82319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2AE69-E6F1-48A8-A20A-28E7B9E1A378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29008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12240-F3C4-4D2D-BDBB-F7EE0771B15D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1269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738BA-9ECA-44C9-A881-D5BEB69E58E3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10553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57F94-CC5E-45AD-87B5-4F28E911946C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533630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CF24C-AF02-4051-87F6-D46CD36B1E7F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647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EFE37-9410-4F57-8549-D069E6CA5E37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874022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46899-C41C-4624-9DC0-43DF4E5A9AB0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242353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F57A9-92DC-4FF6-94EA-60604B8CB6C2}" type="datetime1">
              <a:rPr lang="en-US" smtClean="0"/>
              <a:t>10/25/2015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7592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347F8-E2D8-4F7F-8D38-31E0CCE6DB7D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791191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79EAB-9F52-4415-A99C-F799A017FFB2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898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slideLayout" Target="../slideLayouts/slideLayout90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slideLayout" Target="../slideLayouts/slideLayout89.xml"/><Relationship Id="rId17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6" Type="http://schemas.openxmlformats.org/officeDocument/2006/relationships/slideLayout" Target="../slideLayouts/slideLayout93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5" Type="http://schemas.openxmlformats.org/officeDocument/2006/relationships/slideLayout" Target="../slideLayouts/slideLayout9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Relationship Id="rId14" Type="http://schemas.openxmlformats.org/officeDocument/2006/relationships/slideLayout" Target="../slideLayouts/slideLayout9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F443A8-F2A2-4D3A-8EDB-2F38E5952DAA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508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02E1816-5598-421A-A273-46864CFA291A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680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B12D98-9D05-426E-88F1-32B87A417BD4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960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767BF47-A3B7-451B-BB9D-F808ACCDE86C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835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BF13508-4F05-40C4-A842-9F16945FDB25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020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36" r:id="rId2"/>
    <p:sldLayoutId id="2147483937" r:id="rId3"/>
    <p:sldLayoutId id="2147483938" r:id="rId4"/>
    <p:sldLayoutId id="2147483939" r:id="rId5"/>
    <p:sldLayoutId id="2147483940" r:id="rId6"/>
    <p:sldLayoutId id="2147483941" r:id="rId7"/>
    <p:sldLayoutId id="2147483942" r:id="rId8"/>
    <p:sldLayoutId id="2147483943" r:id="rId9"/>
    <p:sldLayoutId id="2147483944" r:id="rId10"/>
    <p:sldLayoutId id="2147483945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0D1C86B-4A5F-42AA-A18F-2940A583E9D5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80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3" r:id="rId1"/>
    <p:sldLayoutId id="2147483984" r:id="rId2"/>
    <p:sldLayoutId id="2147483985" r:id="rId3"/>
    <p:sldLayoutId id="2147483986" r:id="rId4"/>
    <p:sldLayoutId id="2147483987" r:id="rId5"/>
    <p:sldLayoutId id="2147483988" r:id="rId6"/>
    <p:sldLayoutId id="2147483989" r:id="rId7"/>
    <p:sldLayoutId id="2147483990" r:id="rId8"/>
    <p:sldLayoutId id="2147483991" r:id="rId9"/>
    <p:sldLayoutId id="2147483992" r:id="rId10"/>
    <p:sldLayoutId id="214748399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94F330F-F417-479F-86E5-0C4887930C4A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946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9" r:id="rId1"/>
    <p:sldLayoutId id="2147484020" r:id="rId2"/>
    <p:sldLayoutId id="2147484021" r:id="rId3"/>
    <p:sldLayoutId id="2147484022" r:id="rId4"/>
    <p:sldLayoutId id="2147484023" r:id="rId5"/>
    <p:sldLayoutId id="2147484024" r:id="rId6"/>
    <p:sldLayoutId id="2147484025" r:id="rId7"/>
    <p:sldLayoutId id="2147484026" r:id="rId8"/>
    <p:sldLayoutId id="2147484027" r:id="rId9"/>
    <p:sldLayoutId id="2147484028" r:id="rId10"/>
    <p:sldLayoutId id="214748402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6D391-2CD2-4958-AA74-F1CE15D3AFFF}" type="datetime1">
              <a:rPr lang="en-US" smtClean="0"/>
              <a:t>10/25/2015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046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9" r:id="rId1"/>
    <p:sldLayoutId id="2147484170" r:id="rId2"/>
    <p:sldLayoutId id="2147484171" r:id="rId3"/>
    <p:sldLayoutId id="2147484172" r:id="rId4"/>
    <p:sldLayoutId id="2147484173" r:id="rId5"/>
    <p:sldLayoutId id="2147484174" r:id="rId6"/>
    <p:sldLayoutId id="2147484175" r:id="rId7"/>
    <p:sldLayoutId id="2147484176" r:id="rId8"/>
    <p:sldLayoutId id="2147484177" r:id="rId9"/>
    <p:sldLayoutId id="2147484178" r:id="rId10"/>
    <p:sldLayoutId id="2147484179" r:id="rId11"/>
    <p:sldLayoutId id="2147484180" r:id="rId12"/>
    <p:sldLayoutId id="2147484181" r:id="rId13"/>
    <p:sldLayoutId id="2147484182" r:id="rId14"/>
    <p:sldLayoutId id="2147484183" r:id="rId15"/>
    <p:sldLayoutId id="2147484184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be/url?sa=i&amp;rct=j&amp;q=&amp;esrc=s&amp;source=images&amp;cd=&amp;cad=rja&amp;uact=8&amp;ved=0CAcQjRxqFQoTCMrOm_GY0cgCFcoPGgod3XMJ3w&amp;url=http://www.fmp-usmba.ac.ma/construction.htm&amp;bvm=bv.105454873,d.d24&amp;psig=AFQjCNHz98oaBS5izBlHvk1vCoxYtjhW9w&amp;ust=1445435415614515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4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be/url?sa=i&amp;rct=j&amp;q=&amp;esrc=s&amp;source=images&amp;cd=&amp;cad=rja&amp;uact=8&amp;ved=0CAcQjRxqFQoTCJXxzcKb0cgCFYHGGgod8GsPMA&amp;url=http://sites.estvideo.net/college.anne.fr/dossier1/pages1/sites_metiers_2006/site_web_ines_zougari/conditions_metier.htm&amp;bvm=bv.105454873,d.d24&amp;psig=AFQjCNGRCkCh-L1G033-hb8xxQFFAQtMuQ&amp;ust=1445436161567890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4.xml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4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4.xml"/><Relationship Id="rId6" Type="http://schemas.openxmlformats.org/officeDocument/2006/relationships/chart" Target="../charts/chart9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6699"/>
                </a:solidFill>
                <a:latin typeface="Candara" panose="020E0502030303020204" pitchFamily="34" charset="0"/>
              </a:rPr>
              <a:t>AXE 4</a:t>
            </a:r>
            <a:endParaRPr lang="en-US" b="1" dirty="0">
              <a:solidFill>
                <a:srgbClr val="006699"/>
              </a:solidFill>
              <a:latin typeface="Candara" panose="020E0502030303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986528" y="4077072"/>
            <a:ext cx="7446176" cy="1581150"/>
          </a:xfrm>
        </p:spPr>
        <p:txBody>
          <a:bodyPr>
            <a:normAutofit/>
          </a:bodyPr>
          <a:lstStyle/>
          <a:p>
            <a:r>
              <a:rPr lang="fr-FR" sz="4800" dirty="0" smtClean="0">
                <a:latin typeface="Candara" panose="020E0502030303020204" pitchFamily="34" charset="0"/>
              </a:rPr>
              <a:t>Travail en équipes</a:t>
            </a:r>
          </a:p>
          <a:p>
            <a:endParaRPr lang="en-US" sz="4800" dirty="0">
              <a:latin typeface="Candara" panose="020E0502030303020204" pitchFamily="34" charset="0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754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www.fmp-usmba.ac.ma/en-construction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9730" y="692696"/>
            <a:ext cx="4663279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719736" y="4869160"/>
            <a:ext cx="4248472" cy="57606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000" b="1" dirty="0" err="1" smtClean="0">
                <a:solidFill>
                  <a:schemeClr val="tx1"/>
                </a:solidFill>
                <a:latin typeface="Arial Black" panose="020B0A04020102020204" pitchFamily="34" charset="0"/>
              </a:rPr>
              <a:t>Travail</a:t>
            </a:r>
            <a:r>
              <a:rPr lang="nl-BE" sz="20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 d’équipe</a:t>
            </a:r>
          </a:p>
          <a:p>
            <a:pPr algn="ctr"/>
            <a:r>
              <a:rPr lang="nl-BE" sz="20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EN CONSTRUCTION</a:t>
            </a:r>
            <a:endParaRPr lang="fr-BE" sz="20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997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Personne de référence pour la démence : un choix démentiel ?</a:t>
            </a:r>
            <a:endParaRPr lang="en-US" dirty="0"/>
          </a:p>
        </p:txBody>
      </p:sp>
      <p:pic>
        <p:nvPicPr>
          <p:cNvPr id="2058" name="Picture 10" descr="http://sites.estvideo.net/college.anne.fr/dossier1/pages1/sites_metiers_2006/site_web_ines_zougari/images/infirmiere06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68" y="1484784"/>
            <a:ext cx="5433631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392144" y="908720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BE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6061003" y="1916832"/>
            <a:ext cx="7274024" cy="559221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dirty="0" smtClean="0">
                <a:latin typeface="Candara" panose="020E0502030303020204" pitchFamily="34" charset="0"/>
              </a:rPr>
              <a:t>Frontières</a:t>
            </a:r>
          </a:p>
          <a:p>
            <a:r>
              <a:rPr lang="fr-FR" sz="2800" dirty="0" smtClean="0">
                <a:latin typeface="Candara" panose="020E0502030303020204" pitchFamily="34" charset="0"/>
              </a:rPr>
              <a:t>Formations initiales</a:t>
            </a:r>
          </a:p>
          <a:p>
            <a:r>
              <a:rPr lang="fr-FR" sz="2800" dirty="0" smtClean="0">
                <a:latin typeface="Candara" panose="020E0502030303020204" pitchFamily="34" charset="0"/>
              </a:rPr>
              <a:t>Identité professionnelle</a:t>
            </a:r>
          </a:p>
          <a:p>
            <a:r>
              <a:rPr lang="fr-FR" sz="2800" dirty="0" smtClean="0">
                <a:latin typeface="Candara" panose="020E0502030303020204" pitchFamily="34" charset="0"/>
              </a:rPr>
              <a:t>Connaissance du travail de l’autre</a:t>
            </a:r>
          </a:p>
          <a:p>
            <a:r>
              <a:rPr lang="fr-FR" sz="2800" dirty="0" smtClean="0">
                <a:latin typeface="Candara" panose="020E0502030303020204" pitchFamily="34" charset="0"/>
              </a:rPr>
              <a:t>Reconnaissance du travail de l’autre</a:t>
            </a:r>
          </a:p>
          <a:p>
            <a:pPr marL="0" indent="0">
              <a:buFont typeface="Wingdings 3" charset="2"/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367834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/>
          <p:cNvGraphicFramePr/>
          <p:nvPr>
            <p:extLst>
              <p:ext uri="{D42A27DB-BD31-4B8C-83A1-F6EECF244321}">
                <p14:modId xmlns:p14="http://schemas.microsoft.com/office/powerpoint/2010/main" val="978075581"/>
              </p:ext>
            </p:extLst>
          </p:nvPr>
        </p:nvGraphicFramePr>
        <p:xfrm>
          <a:off x="2032000" y="527831"/>
          <a:ext cx="8128000" cy="5802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06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/>
          <p:cNvGraphicFramePr/>
          <p:nvPr>
            <p:extLst>
              <p:ext uri="{D42A27DB-BD31-4B8C-83A1-F6EECF244321}">
                <p14:modId xmlns:p14="http://schemas.microsoft.com/office/powerpoint/2010/main" val="2589848110"/>
              </p:ext>
            </p:extLst>
          </p:nvPr>
        </p:nvGraphicFramePr>
        <p:xfrm>
          <a:off x="2081211" y="599269"/>
          <a:ext cx="8128000" cy="5802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graphicFrame>
        <p:nvGraphicFramePr>
          <p:cNvPr id="9" name="Graphique 8"/>
          <p:cNvGraphicFramePr/>
          <p:nvPr>
            <p:extLst>
              <p:ext uri="{D42A27DB-BD31-4B8C-83A1-F6EECF244321}">
                <p14:modId xmlns:p14="http://schemas.microsoft.com/office/powerpoint/2010/main" val="3581505069"/>
              </p:ext>
            </p:extLst>
          </p:nvPr>
        </p:nvGraphicFramePr>
        <p:xfrm>
          <a:off x="2032000" y="527831"/>
          <a:ext cx="8128000" cy="5802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Graphique 9"/>
          <p:cNvGraphicFramePr/>
          <p:nvPr>
            <p:extLst>
              <p:ext uri="{D42A27DB-BD31-4B8C-83A1-F6EECF244321}">
                <p14:modId xmlns:p14="http://schemas.microsoft.com/office/powerpoint/2010/main" val="431583583"/>
              </p:ext>
            </p:extLst>
          </p:nvPr>
        </p:nvGraphicFramePr>
        <p:xfrm>
          <a:off x="2140932" y="-1899592"/>
          <a:ext cx="8128000" cy="5802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Rectangle 10"/>
          <p:cNvSpPr/>
          <p:nvPr/>
        </p:nvSpPr>
        <p:spPr>
          <a:xfrm>
            <a:off x="2423592" y="456393"/>
            <a:ext cx="7344816" cy="4197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2128" b="1" i="0" u="none" strike="noStrike" kern="1200" cap="all" baseline="0">
                <a:solidFill>
                  <a:srgbClr val="000000">
                    <a:lumMod val="65000"/>
                    <a:lumOff val="35000"/>
                  </a:srgbClr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r>
              <a:rPr lang="fr-FR" dirty="0" smtClean="0">
                <a:latin typeface="Candara" panose="020E0502030303020204" pitchFamily="34" charset="0"/>
              </a:rPr>
              <a:t>L’INSTITUTION PRÔNE T’ELLE LA </a:t>
            </a:r>
            <a:r>
              <a:rPr lang="fr-FR" dirty="0" err="1" smtClean="0">
                <a:latin typeface="Candara" panose="020E0502030303020204" pitchFamily="34" charset="0"/>
              </a:rPr>
              <a:t>PLURIDISCIPLINARITe</a:t>
            </a:r>
            <a:r>
              <a:rPr lang="fr-FR" dirty="0">
                <a:latin typeface="Candara" panose="020E0502030303020204" pitchFamily="34" charset="0"/>
              </a:rPr>
              <a:t> </a:t>
            </a:r>
            <a:r>
              <a:rPr lang="fr-FR" dirty="0" smtClean="0">
                <a:latin typeface="Candara" panose="020E0502030303020204" pitchFamily="34" charset="0"/>
              </a:rPr>
              <a:t>? </a:t>
            </a:r>
            <a:endParaRPr lang="en-US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9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Graphique 13"/>
          <p:cNvGraphicFramePr/>
          <p:nvPr>
            <p:extLst>
              <p:ext uri="{D42A27DB-BD31-4B8C-83A1-F6EECF244321}">
                <p14:modId xmlns:p14="http://schemas.microsoft.com/office/powerpoint/2010/main" val="515857535"/>
              </p:ext>
            </p:extLst>
          </p:nvPr>
        </p:nvGraphicFramePr>
        <p:xfrm>
          <a:off x="1559496" y="404664"/>
          <a:ext cx="9289032" cy="61160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3095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/>
          <p:cNvGraphicFramePr/>
          <p:nvPr>
            <p:extLst>
              <p:ext uri="{D42A27DB-BD31-4B8C-83A1-F6EECF244321}">
                <p14:modId xmlns:p14="http://schemas.microsoft.com/office/powerpoint/2010/main" val="2458374242"/>
              </p:ext>
            </p:extLst>
          </p:nvPr>
        </p:nvGraphicFramePr>
        <p:xfrm>
          <a:off x="-384720" y="3284983"/>
          <a:ext cx="5256584" cy="3604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Graphique 4"/>
          <p:cNvGraphicFramePr/>
          <p:nvPr>
            <p:extLst>
              <p:ext uri="{D42A27DB-BD31-4B8C-83A1-F6EECF244321}">
                <p14:modId xmlns:p14="http://schemas.microsoft.com/office/powerpoint/2010/main" val="64456173"/>
              </p:ext>
            </p:extLst>
          </p:nvPr>
        </p:nvGraphicFramePr>
        <p:xfrm>
          <a:off x="3575720" y="537637"/>
          <a:ext cx="5760640" cy="28202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Graphique 5"/>
          <p:cNvGraphicFramePr/>
          <p:nvPr>
            <p:extLst>
              <p:ext uri="{D42A27DB-BD31-4B8C-83A1-F6EECF244321}">
                <p14:modId xmlns:p14="http://schemas.microsoft.com/office/powerpoint/2010/main" val="3382079648"/>
              </p:ext>
            </p:extLst>
          </p:nvPr>
        </p:nvGraphicFramePr>
        <p:xfrm>
          <a:off x="6683388" y="2722802"/>
          <a:ext cx="5112568" cy="3765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695400" y="149280"/>
            <a:ext cx="10801200" cy="420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130" b="1" dirty="0" smtClean="0">
                <a:latin typeface="Candara" panose="020E0502030303020204" pitchFamily="34" charset="0"/>
              </a:rPr>
              <a:t>COLLABORATION REFERENT DEMENCE ET </a:t>
            </a:r>
            <a:endParaRPr lang="en-US" sz="2130" b="1" dirty="0">
              <a:latin typeface="Candara" panose="020E0502030303020204" pitchFamily="34" charset="0"/>
            </a:endParaRPr>
          </a:p>
        </p:txBody>
      </p:sp>
      <p:graphicFrame>
        <p:nvGraphicFramePr>
          <p:cNvPr id="7" name="Graphique 6"/>
          <p:cNvGraphicFramePr/>
          <p:nvPr>
            <p:extLst>
              <p:ext uri="{D42A27DB-BD31-4B8C-83A1-F6EECF244321}">
                <p14:modId xmlns:p14="http://schemas.microsoft.com/office/powerpoint/2010/main" val="3441719788"/>
              </p:ext>
            </p:extLst>
          </p:nvPr>
        </p:nvGraphicFramePr>
        <p:xfrm>
          <a:off x="185682" y="3232122"/>
          <a:ext cx="4943872" cy="3140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428130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1">
        <p:bldAsOne/>
      </p:bldGraphic>
      <p:bldGraphic spid="6" grpId="0">
        <p:bldAsOne/>
      </p:bldGraphic>
      <p:bldGraphic spid="7" grpId="0">
        <p:bldAsOne/>
      </p:bldGraphic>
    </p:bld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Brin">
  <a:themeElements>
    <a:clrScheme name="Palissad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9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1568</TotalTime>
  <Words>137</Words>
  <Application>Microsoft Office PowerPoint</Application>
  <PresentationFormat>Grand écran</PresentationFormat>
  <Paragraphs>45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8</vt:i4>
      </vt:variant>
      <vt:variant>
        <vt:lpstr>Titres des diapositives</vt:lpstr>
      </vt:variant>
      <vt:variant>
        <vt:i4>7</vt:i4>
      </vt:variant>
    </vt:vector>
  </HeadingPairs>
  <TitlesOfParts>
    <vt:vector size="23" baseType="lpstr">
      <vt:lpstr>Arial</vt:lpstr>
      <vt:lpstr>Arial Black</vt:lpstr>
      <vt:lpstr>Calibri</vt:lpstr>
      <vt:lpstr>Calibri Light</vt:lpstr>
      <vt:lpstr>Candara</vt:lpstr>
      <vt:lpstr>Century Gothic</vt:lpstr>
      <vt:lpstr>Wingdings 2</vt:lpstr>
      <vt:lpstr>Wingdings 3</vt:lpstr>
      <vt:lpstr>HDOfficeLightV0</vt:lpstr>
      <vt:lpstr>1_HDOfficeLightV0</vt:lpstr>
      <vt:lpstr>2_HDOfficeLightV0</vt:lpstr>
      <vt:lpstr>3_HDOfficeLightV0</vt:lpstr>
      <vt:lpstr>4_HDOfficeLightV0</vt:lpstr>
      <vt:lpstr>5_HDOfficeLightV0</vt:lpstr>
      <vt:lpstr>6_HDOfficeLightV0</vt:lpstr>
      <vt:lpstr>Brin</vt:lpstr>
      <vt:lpstr>AXE 4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Symposium</dc:title>
  <dc:creator>Alexandra Bertolutti</dc:creator>
  <cp:lastModifiedBy>Alexandra Bertolutti</cp:lastModifiedBy>
  <cp:revision>137</cp:revision>
  <cp:lastPrinted>2015-05-04T08:59:01Z</cp:lastPrinted>
  <dcterms:created xsi:type="dcterms:W3CDTF">2015-01-21T17:26:58Z</dcterms:created>
  <dcterms:modified xsi:type="dcterms:W3CDTF">2015-10-25T10:41:57Z</dcterms:modified>
</cp:coreProperties>
</file>