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0" r:id="rId2"/>
    <p:sldMasterId id="2147483744" r:id="rId3"/>
    <p:sldMasterId id="2147483773" r:id="rId4"/>
    <p:sldMasterId id="2147483934" r:id="rId5"/>
    <p:sldMasterId id="2147483982" r:id="rId6"/>
    <p:sldMasterId id="2147484018" r:id="rId7"/>
    <p:sldMasterId id="2147484168" r:id="rId8"/>
  </p:sldMasterIdLst>
  <p:notesMasterIdLst>
    <p:notesMasterId r:id="rId17"/>
  </p:notesMasterIdLst>
  <p:handoutMasterIdLst>
    <p:handoutMasterId r:id="rId18"/>
  </p:handoutMasterIdLst>
  <p:sldIdLst>
    <p:sldId id="346" r:id="rId9"/>
    <p:sldId id="326" r:id="rId10"/>
    <p:sldId id="327" r:id="rId11"/>
    <p:sldId id="295" r:id="rId12"/>
    <p:sldId id="328" r:id="rId13"/>
    <p:sldId id="329" r:id="rId14"/>
    <p:sldId id="330" r:id="rId15"/>
    <p:sldId id="331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a Bertolutti" initials="A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EA496"/>
    <a:srgbClr val="CC0000"/>
    <a:srgbClr val="00CC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86384" autoAdjust="0"/>
  </p:normalViewPr>
  <p:slideViewPr>
    <p:cSldViewPr>
      <p:cViewPr varScale="1">
        <p:scale>
          <a:sx n="61" d="100"/>
          <a:sy n="61" d="100"/>
        </p:scale>
        <p:origin x="792" y="60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110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 smtClean="0">
                <a:solidFill>
                  <a:schemeClr val="tx1"/>
                </a:solidFill>
              </a:rPr>
              <a:t>Votre</a:t>
            </a:r>
            <a:r>
              <a:rPr lang="fr-FR" baseline="0" dirty="0" smtClean="0">
                <a:solidFill>
                  <a:schemeClr val="tx1"/>
                </a:solidFill>
              </a:rPr>
              <a:t> </a:t>
            </a: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institution</a:t>
            </a:r>
            <a:r>
              <a:rPr lang="fr-FR" baseline="0" dirty="0" smtClean="0">
                <a:solidFill>
                  <a:schemeClr val="tx1"/>
                </a:solidFill>
              </a:rPr>
              <a:t> prône-t-elle un accompagnement centré sur la personne ?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23078125"/>
          <c:y val="8.755091482088771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6.7187499999999997E-2"/>
                  <c:y val="-9.85444143378065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125000000000015E-2"/>
                  <c:y val="4.377545741044305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2500000000000003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5312499999999999E-2"/>
                  <c:y val="-7.87958233387989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9687499999999999E-2"/>
                  <c:y val="-6.78519589861879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0625E-2"/>
                  <c:y val="-5.25305488925326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4"/>
                <c:pt idx="0">
                  <c:v>OUI</c:v>
                </c:pt>
                <c:pt idx="1">
                  <c:v>NON</c:v>
                </c:pt>
                <c:pt idx="2">
                  <c:v>MITIGE</c:v>
                </c:pt>
                <c:pt idx="3">
                  <c:v>SANS REPONSE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38</c:v>
                </c:pt>
                <c:pt idx="1">
                  <c:v>10</c:v>
                </c:pt>
                <c:pt idx="2">
                  <c:v>3</c:v>
                </c:pt>
                <c:pt idx="3">
                  <c:v>40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3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sz="2130" dirty="0" smtClean="0">
                <a:solidFill>
                  <a:schemeClr val="tx1"/>
                </a:solidFill>
                <a:latin typeface="Candara" panose="020E0502030303020204" pitchFamily="34" charset="0"/>
              </a:rPr>
              <a:t>EN QUOI L’ACCOMPAGNEMENT EST-IL CENTRE SUR LA</a:t>
            </a:r>
            <a:r>
              <a:rPr lang="fr-FR" sz="2130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PERSONNE ? </a:t>
            </a:r>
          </a:p>
        </c:rich>
      </c:tx>
      <c:layout>
        <c:manualLayout>
          <c:xMode val="edge"/>
          <c:yMode val="edge"/>
          <c:x val="0.20831682573354882"/>
          <c:y val="1.26961923258830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3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342377751179289E-2"/>
          <c:y val="8.9760798780998963E-2"/>
          <c:w val="0.90543914058465902"/>
          <c:h val="0.503981013470254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Répercussions sur la vie institutionnelle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Feuil1!$A$2:$A$12</c:f>
              <c:strCache>
                <c:ptCount val="11"/>
                <c:pt idx="0">
                  <c:v>HISTOIRE DE VIE</c:v>
                </c:pt>
                <c:pt idx="1">
                  <c:v>ACTIVITES ADAPTEES, SOINS DE BIEN-ETRE</c:v>
                </c:pt>
                <c:pt idx="2">
                  <c:v>INTENTION REELLE</c:v>
                </c:pt>
                <c:pt idx="3">
                  <c:v>FORMATION HUMANITUDE</c:v>
                </c:pt>
                <c:pt idx="4">
                  <c:v>ACCOMPAGNEMENT ACTIVITES VIE JOURNALIERE</c:v>
                </c:pt>
                <c:pt idx="5">
                  <c:v>REUNIONS PLURIDISCIPLINAIRES</c:v>
                </c:pt>
                <c:pt idx="6">
                  <c:v>ENGAGEMENT D'UN REFERENT DEMENCE</c:v>
                </c:pt>
                <c:pt idx="7">
                  <c:v>DEVELOPPEMENT FORMATIONS EN INTERNE</c:v>
                </c:pt>
                <c:pt idx="8">
                  <c:v>AIDE REGULIERE D'UN PSYCHOLOGUE</c:v>
                </c:pt>
                <c:pt idx="9">
                  <c:v>PROJET DE VIE INDIVIDUALISE</c:v>
                </c:pt>
                <c:pt idx="10">
                  <c:v>ADAPTATION DE L'ORGANISATION DES SOINS</c:v>
                </c:pt>
              </c:strCache>
            </c:str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12</c:v>
                </c:pt>
                <c:pt idx="1">
                  <c:v>12</c:v>
                </c:pt>
                <c:pt idx="2">
                  <c:v>10</c:v>
                </c:pt>
                <c:pt idx="3">
                  <c:v>10</c:v>
                </c:pt>
                <c:pt idx="4">
                  <c:v>9</c:v>
                </c:pt>
                <c:pt idx="5">
                  <c:v>9</c:v>
                </c:pt>
                <c:pt idx="6">
                  <c:v>7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533184"/>
        <c:axId val="156535144"/>
      </c:barChart>
      <c:catAx>
        <c:axId val="156533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>
                <a:alpha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156535144"/>
        <c:crosses val="autoZero"/>
        <c:auto val="1"/>
        <c:lblAlgn val="ctr"/>
        <c:lblOffset val="100"/>
        <c:noMultiLvlLbl val="0"/>
      </c:catAx>
      <c:valAx>
        <c:axId val="156535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3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 algn="ctr">
              <a:tabLst/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latin typeface="Candara" panose="020E0502030303020204" pitchFamily="34" charset="0"/>
              </a:rPr>
              <a:t>Du soin à la prise en soin:</a:t>
            </a:r>
          </a:p>
          <a:p>
            <a:pPr marL="0" indent="0" algn="ctr">
              <a:tabLst/>
              <a:defRPr>
                <a:latin typeface="Candara" panose="020E0502030303020204" pitchFamily="34" charset="0"/>
              </a:defRPr>
            </a:pPr>
            <a:r>
              <a:rPr lang="fr-FR" dirty="0" smtClean="0">
                <a:latin typeface="Candara" panose="020E0502030303020204" pitchFamily="34" charset="0"/>
              </a:rPr>
              <a:t>place de l’accompagnement au sein de votre institution?</a:t>
            </a:r>
            <a:endParaRPr lang="en-US" dirty="0"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1267760372304311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 algn="ctr">
            <a:tabLst/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906250000000001"/>
          <c:y val="0.17684939856979584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3.8878730985620231E-2"/>
                  <c:y val="-5.04324997638708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2864201708807843E-3"/>
                  <c:y val="-9.16988300104381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8984454402185766E-2"/>
                  <c:y val="1.979125377705696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435394985181014E-2"/>
                  <c:y val="1.5617459508899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1488933610664345"/>
                  <c:y val="-9.37023352161772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389526464200628E-3"/>
                  <c:y val="-8.90244758942432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3661198138478442E-2"/>
                  <c:y val="2.880210280053164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Feuil1!$A$4:$A$12</c:f>
              <c:strCache>
                <c:ptCount val="7"/>
                <c:pt idx="0">
                  <c:v>ESSAI</c:v>
                </c:pt>
                <c:pt idx="1">
                  <c:v>REALISATION D'UN PACQ</c:v>
                </c:pt>
                <c:pt idx="2">
                  <c:v>PARTENARIAT AVEC LES FAMILLES</c:v>
                </c:pt>
                <c:pt idx="3">
                  <c:v>ACCUEIL PRIORITAIRE</c:v>
                </c:pt>
                <c:pt idx="4">
                  <c:v>IMPREGNATION DE LA NOTION DE PRISE EN CHARGE</c:v>
                </c:pt>
                <c:pt idx="5">
                  <c:v>MANQUE DE TEMPS, PERSONNEL, VOLONTE</c:v>
                </c:pt>
                <c:pt idx="6">
                  <c:v>FRAGILE, DEPEND DES VALEURS DE CHACUN</c:v>
                </c:pt>
              </c:strCache>
            </c:strRef>
          </c:cat>
          <c:val>
            <c:numRef>
              <c:f>Feuil1!$B$4:$B$12</c:f>
              <c:numCache>
                <c:formatCode>General</c:formatCode>
                <c:ptCount val="9"/>
                <c:pt idx="0">
                  <c:v>26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12</c:v>
                </c:pt>
                <c:pt idx="5">
                  <c:v>9</c:v>
                </c:pt>
                <c:pt idx="6">
                  <c:v>11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solidFill>
                  <a:schemeClr val="tx1"/>
                </a:solidFill>
                <a:latin typeface="Candara" panose="020E0502030303020204" pitchFamily="34" charset="0"/>
              </a:rPr>
              <a:t>De quels besoins parlons-nous</a:t>
            </a:r>
            <a:r>
              <a:rPr lang="fr-FR" baseline="0" dirty="0" smtClean="0">
                <a:solidFill>
                  <a:schemeClr val="tx1"/>
                </a:solidFill>
                <a:latin typeface="Candara" panose="020E0502030303020204" pitchFamily="34" charset="0"/>
              </a:rPr>
              <a:t> en tant que personne de référence pour la démence ? 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23870312499999999"/>
          <c:y val="1.5321410093655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750000000000001"/>
          <c:y val="0.18779326540439389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7.9687499999999994E-2"/>
                  <c:y val="-0.332885812581066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5312499999999999E-2"/>
                  <c:y val="0.234198697145874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3125E-2"/>
                  <c:y val="1.31326372231331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1250000000000002E-3"/>
                  <c:y val="-5.69080946335770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5625000000000001E-3"/>
                  <c:y val="-4.81530031514882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2500000000000003E-3"/>
                  <c:y val="-9.84947791734986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6562499999999999E-2"/>
                  <c:y val="-8.7550914820887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Feuil1!$A$2:$A$9</c:f>
              <c:strCache>
                <c:ptCount val="3"/>
                <c:pt idx="1">
                  <c:v>BESOINS PHYSIQUES ET PSYCHIQUES</c:v>
                </c:pt>
                <c:pt idx="2">
                  <c:v>BESOINS PHYSIQUES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1">
                  <c:v>44</c:v>
                </c:pt>
                <c:pt idx="2">
                  <c:v>27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latin typeface="Candara" panose="020E0502030303020204" pitchFamily="34" charset="0"/>
              </a:rPr>
              <a:t>Place du soin relationnel dans l’institution</a:t>
            </a:r>
            <a:endParaRPr lang="en-US" dirty="0">
              <a:latin typeface="Candara" panose="020E0502030303020204" pitchFamily="34" charset="0"/>
            </a:endParaRPr>
          </a:p>
        </c:rich>
      </c:tx>
      <c:layout>
        <c:manualLayout>
          <c:xMode val="edge"/>
          <c:yMode val="edge"/>
          <c:x val="0.14651562500000004"/>
          <c:y val="1.5321410093655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874999999999994E-2"/>
          <c:y val="0.1768494010517829"/>
          <c:w val="0.84062499999999996"/>
          <c:h val="0.7517114448996404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référents pour la Démence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7.9687499999999994E-2"/>
                  <c:y val="-0.332885812581066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8125E-3"/>
                  <c:y val="2.188772870522192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3125E-2"/>
                  <c:y val="-3.72091387988774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6874999999999998E-3"/>
                  <c:y val="-2.188772870522192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5625000000000001E-3"/>
                  <c:y val="-4.81530031514882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2500000000000003E-3"/>
                  <c:y val="-9.84947791734986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6562499999999999E-2"/>
                  <c:y val="-8.7550914820887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Candara" panose="020E0502030303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Feuil1!$A$2:$A$9</c:f>
              <c:strCache>
                <c:ptCount val="4"/>
                <c:pt idx="1">
                  <c:v>PRIORITE</c:v>
                </c:pt>
                <c:pt idx="2">
                  <c:v>DIFFICILE</c:v>
                </c:pt>
                <c:pt idx="3">
                  <c:v>AUCUNE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1">
                  <c:v>13</c:v>
                </c:pt>
                <c:pt idx="2">
                  <c:v>77</c:v>
                </c:pt>
                <c:pt idx="3">
                  <c:v>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r>
              <a:rPr lang="fr-FR" dirty="0" smtClean="0">
                <a:latin typeface="Candara" panose="020E0502030303020204" pitchFamily="34" charset="0"/>
              </a:rPr>
              <a:t>IDEAUX</a:t>
            </a:r>
            <a:r>
              <a:rPr lang="fr-FR" baseline="0" dirty="0" smtClean="0">
                <a:latin typeface="Candara" panose="020E0502030303020204" pitchFamily="34" charset="0"/>
              </a:rPr>
              <a:t> QUANT A L’ACCOMPAGNEMENT DE LA DEMENCE </a:t>
            </a:r>
            <a:endParaRPr lang="fr-FR" dirty="0">
              <a:latin typeface="Candara" panose="020E0502030303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Répercussions sur la vie institutionnelle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Feuil1!$A$2:$A$13</c:f>
              <c:strCache>
                <c:ptCount val="12"/>
                <c:pt idx="0">
                  <c:v>FORMATION DU PERSONNEL</c:v>
                </c:pt>
                <c:pt idx="1">
                  <c:v>ADAPTATION AUX RYTHMES DU RESIDENT</c:v>
                </c:pt>
                <c:pt idx="2">
                  <c:v>COMME A LA MAISON, NORMALITE</c:v>
                </c:pt>
                <c:pt idx="3">
                  <c:v>PLURIDISCIPLINARITE REELLE</c:v>
                </c:pt>
                <c:pt idx="4">
                  <c:v>CONTINUITE, COHERENCE, COHESION DU TRAVAIL EN EQUIPE</c:v>
                </c:pt>
                <c:pt idx="5">
                  <c:v>ADHESION DU PERSONNEL</c:v>
                </c:pt>
                <c:pt idx="6">
                  <c:v>NORMES D'ENCADREMENT MAJOREES</c:v>
                </c:pt>
                <c:pt idx="7">
                  <c:v>UNITE SPECIFIQUE 24h/24</c:v>
                </c:pt>
                <c:pt idx="8">
                  <c:v>LIBERTE DE MOUVEMENTS</c:v>
                </c:pt>
                <c:pt idx="9">
                  <c:v>OUVERTURE SUR L'EXTERIEUR</c:v>
                </c:pt>
                <c:pt idx="10">
                  <c:v>PHILOSOPHIE EN HUMANITUDE</c:v>
                </c:pt>
                <c:pt idx="11">
                  <c:v>BONNE DYNAMIQUE DE LA DIRECTION</c:v>
                </c:pt>
              </c:strCache>
            </c:strRef>
          </c:cat>
          <c:val>
            <c:numRef>
              <c:f>Feuil1!$B$2:$B$13</c:f>
              <c:numCache>
                <c:formatCode>General</c:formatCode>
                <c:ptCount val="12"/>
                <c:pt idx="0">
                  <c:v>33</c:v>
                </c:pt>
                <c:pt idx="1">
                  <c:v>25</c:v>
                </c:pt>
                <c:pt idx="2">
                  <c:v>25</c:v>
                </c:pt>
                <c:pt idx="3">
                  <c:v>15</c:v>
                </c:pt>
                <c:pt idx="4">
                  <c:v>13</c:v>
                </c:pt>
                <c:pt idx="5">
                  <c:v>13</c:v>
                </c:pt>
                <c:pt idx="6">
                  <c:v>12</c:v>
                </c:pt>
                <c:pt idx="7">
                  <c:v>11</c:v>
                </c:pt>
                <c:pt idx="8">
                  <c:v>10</c:v>
                </c:pt>
                <c:pt idx="9">
                  <c:v>10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537496"/>
        <c:axId val="152981704"/>
      </c:barChart>
      <c:catAx>
        <c:axId val="156537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>
                <a:alpha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152981704"/>
        <c:crosses val="autoZero"/>
        <c:auto val="1"/>
        <c:lblAlgn val="ctr"/>
        <c:lblOffset val="100"/>
        <c:noMultiLvlLbl val="0"/>
      </c:catAx>
      <c:valAx>
        <c:axId val="152981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37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5A9F2-93DB-437C-A130-E120BB2AC98D}" type="datetimeFigureOut">
              <a:rPr lang="fr-BE" smtClean="0"/>
              <a:t>22-10-15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31C69-25CF-4E6C-99E9-F94F6BB5FDF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57338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575DC-748D-449E-A3DB-FFE336ED0003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9AD59-9EA0-482D-B46B-87E3BE21A5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72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Axe 3</a:t>
            </a:r>
            <a:r>
              <a:rPr lang="fr-BE" baseline="0" dirty="0" smtClean="0"/>
              <a:t> = Sandra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 garde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61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83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On garde</a:t>
            </a:r>
            <a:endParaRPr lang="fr-BE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39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 garde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3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 garde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65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On garde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39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9AD59-9EA0-482D-B46B-87E3BE21A5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9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18BC-296C-4F4C-980C-AD35C380C3B0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9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59BD0-90A2-4856-BD1A-D4F0951BA239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1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3C06-FEB7-41ED-8BB9-2D9022AEB8D3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27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63A9-EA54-45EB-AD89-9465F9893F86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40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D9A0-DCFA-4369-8B7C-DC6B1EF88C48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10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693C-27A4-4774-82AE-3DDECF999345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64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9D7A-75FF-4AAE-A643-4726331E2C4E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27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13FD-0ACB-406B-9114-0A86ADCB25AA}" type="datetime1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69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7A71A-08F1-4723-8028-01947486C290}" type="datetime1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6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6A38-4BCB-493F-834E-188C1DCDE22C}" type="datetime1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51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207D-BE1A-49D4-8148-A8D881FBBD53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5827-7020-443E-BAAD-C5B7E3B2A6B9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5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B9F0-1157-47D1-8628-6270E4E70209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04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CCE99-D296-4726-8FFF-B2F0158F23AE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90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A82F-15B1-403C-AD35-80CF158681C4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46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DC64C-9EC6-4C0D-B784-B174BF739BA1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34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F18A-8EDD-4EB3-8ED8-4863C5E86023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48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04D1-3171-4BD4-B528-33EC12076C76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079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D511-0CE0-4C38-ABEF-51AAB0C91214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91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F39F-5825-499B-B1ED-0F81BA4EA97A}" type="datetime1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880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8CD6-A39D-4E57-8F8D-10712D6D5BDE}" type="datetime1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124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3F08A-738A-48A6-8990-BC40479B36CE}" type="datetime1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43CB-14F0-4883-B03E-CDBDA76C9E04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346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EC7-371B-4298-8612-E19370870BA4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005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7EAD-8927-4926-A1F6-6CB06F9B2F3C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544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A5D0A-5F19-47BD-BC7F-69D4490DC70B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356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86BBC-056B-49CC-A12E-3C1D8B992583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39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DB6E-E6CD-4A7F-83B0-CEF65752EBA9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150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941A-8A9F-4207-A914-331E9B1E253D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535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675-8C3B-46EA-AAA1-7F1F1C870DA5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107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7E67E-C8D5-43A9-A5C9-2B5D3C1746D8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337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3E4B2-B7C9-42B8-A373-808721522AC7}" type="datetime1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078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4F5-1BB2-41B0-96F9-F1CF00E94636}" type="datetime1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4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6432-6373-4298-8D61-662B96F09736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29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7E0D-44F8-4F52-89CE-109842555331}" type="datetime1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53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205E-36D3-4EE1-9D8E-AD720999A0B7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810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BA7-842A-4C42-9BF9-AAF093F20E45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922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28C6-0879-4CE7-9E41-30F54EAC4D49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391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E3DF-08A1-400B-87D6-E01D3B327453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383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AA0F-E10A-4F23-BE3B-16243AE1BAFD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506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32761-61C3-44D2-AD12-449739C26269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143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70C5C-DA62-4151-8A60-55138CA6F4AE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716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19A8-A70D-4162-9547-30B6F120F673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242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71C4-05D4-4613-B3E7-03B8FB4CBFB0}" type="datetime1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75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4019-282D-41AB-9F94-B9CAB5B134D0}" type="datetime1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53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9A9B8-0E46-4D3C-9AC0-1232939244FD}" type="datetime1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862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DFA1-CFF9-4A8C-A3D6-F23A1F14CBCB}" type="datetime1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64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D1AF-04BB-4EF3-8400-1DD3777997D4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6423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1F4C-3F6D-4610-B7CF-8D1E1536E264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116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1B7-0E53-407A-856A-9878885CB7B3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858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8D812-E84D-42E0-8EA4-98425307358C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977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5942-9CB8-4204-997D-09D817331ACA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051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F4C73-BC33-4F44-A05F-BBA27C7375BC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320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1DCDF-147A-4C11-9F3B-B9C9964634C4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7603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EB37-AF32-4962-BD75-5B527329B334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2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5710-2680-4469-A83D-A6CE2A23E6CB}" type="datetime1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6164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9CA6-18CD-43C4-B306-CD54C544B521}" type="datetime1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250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48BC-2B12-4971-AFD0-5B1E2609292A}" type="datetime1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086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7CDA6-95B2-445F-8600-42A5A709673B}" type="datetime1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85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F4BC-CD2F-4822-95D3-947E024D2191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627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13D5-5DBC-4E94-8EEA-9AF3974C2C06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820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2698-DD80-4C58-A972-02E975587E69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880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69A0-DC94-411F-86A7-839CD1298BE6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2281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7136-A571-4D6F-85C8-DE8CA965FB8D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747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BB721-C5BD-48FF-846E-D4491B18CDC4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734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9A2-9C1A-4EF7-9079-18F0304AAB06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3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8317-C548-451C-B497-19B0432A4473}" type="datetime1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563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636-90BB-488B-9534-B3D892CF7905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426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3BE4-44EA-4158-8D6C-3DF86EB570DB}" type="datetime1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0352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2E94-B68B-4AD1-8B4B-380D6ECE4EF9}" type="datetime1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4002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19B18-99E5-4845-8478-4ED0CEA38AD4}" type="datetime1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9551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51C3-1725-411E-A943-9EA1D46C0C57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255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3AAF-B39D-4A7E-A0BE-0F9A654EFF05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997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440F-677E-4C09-9AD9-95ACDA8DA0DD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95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3E4C-8FE2-43BF-8817-8350B4A67512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3911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1382-C136-4A2C-A7AF-4120AD56FFE5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253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E927-C44E-4B29-A164-6591664A102E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2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67BA-8367-499C-8E56-38FCB9C0878E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4201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E16-01EA-4920-B45A-E74CB22D52A2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731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192-83F2-4DCC-8B24-27664608A67B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7053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277-2DE7-4EAD-9E0E-5EAAD5E80927}" type="datetime1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072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FA62-D6A1-4820-ACB4-41E8AA8BE113}" type="datetime1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0457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B7DC-E799-4F0A-B908-D0A1976FC576}" type="datetime1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2319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2AE69-E6F1-48A8-A20A-28E7B9E1A378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9008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2240-F3C4-4D2D-BDBB-F7EE0771B15D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26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38BA-9ECA-44C9-A881-D5BEB69E58E3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055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7F94-CC5E-45AD-87B5-4F28E911946C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33630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F24C-AF02-4051-87F6-D46CD36B1E7F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FE37-9410-4F57-8549-D069E6CA5E37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7402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46899-C41C-4624-9DC0-43DF4E5A9AB0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242353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7A9-92DC-4FF6-94EA-60604B8CB6C2}" type="datetime1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592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47F8-E2D8-4F7F-8D38-31E0CCE6DB7D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9119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9EAB-9F52-4415-A99C-F799A017FFB2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9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6" Type="http://schemas.openxmlformats.org/officeDocument/2006/relationships/slideLayout" Target="../slideLayouts/slideLayout93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F443A8-F2A2-4D3A-8EDB-2F38E5952DAA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0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02E1816-5598-421A-A273-46864CFA291A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8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B12D98-9D05-426E-88F1-32B87A417BD4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6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67BF47-A3B7-451B-BB9D-F808ACCDE86C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3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BF13508-4F05-40C4-A842-9F16945FDB25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2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0D1C86B-4A5F-42AA-A18F-2940A583E9D5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94F330F-F417-479F-86E5-0C4887930C4A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6D391-2CD2-4958-AA74-F1CE15D3AFFF}" type="datetime1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572784E-C120-4758-94FA-3409FA15D9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4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  <p:sldLayoutId id="2147484177" r:id="rId9"/>
    <p:sldLayoutId id="2147484178" r:id="rId10"/>
    <p:sldLayoutId id="2147484179" r:id="rId11"/>
    <p:sldLayoutId id="2147484180" r:id="rId12"/>
    <p:sldLayoutId id="2147484181" r:id="rId13"/>
    <p:sldLayoutId id="2147484182" r:id="rId14"/>
    <p:sldLayoutId id="2147484183" r:id="rId15"/>
    <p:sldLayoutId id="2147484184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6699"/>
                </a:solidFill>
                <a:latin typeface="Candara" panose="020E0502030303020204" pitchFamily="34" charset="0"/>
              </a:rPr>
              <a:t>AXE 3</a:t>
            </a:r>
            <a:endParaRPr lang="en-US" b="1" dirty="0">
              <a:solidFill>
                <a:srgbClr val="006699"/>
              </a:solidFill>
              <a:latin typeface="Candara" panose="020E0502030303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986528" y="4077072"/>
            <a:ext cx="7446176" cy="1581150"/>
          </a:xfrm>
        </p:spPr>
        <p:txBody>
          <a:bodyPr>
            <a:normAutofit/>
          </a:bodyPr>
          <a:lstStyle/>
          <a:p>
            <a:r>
              <a:rPr lang="fr-FR" sz="4800" dirty="0" smtClean="0">
                <a:latin typeface="Candara" panose="020E0502030303020204" pitchFamily="34" charset="0"/>
              </a:rPr>
              <a:t>La démarche qualité</a:t>
            </a:r>
          </a:p>
          <a:p>
            <a:endParaRPr lang="en-US" sz="4800" dirty="0">
              <a:latin typeface="Candara" panose="020E0502030303020204" pitchFamily="34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2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225428790"/>
              </p:ext>
            </p:extLst>
          </p:nvPr>
        </p:nvGraphicFramePr>
        <p:xfrm>
          <a:off x="2060136" y="476673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phique 13"/>
          <p:cNvGraphicFramePr/>
          <p:nvPr>
            <p:extLst>
              <p:ext uri="{D42A27DB-BD31-4B8C-83A1-F6EECF244321}">
                <p14:modId xmlns:p14="http://schemas.microsoft.com/office/powerpoint/2010/main" val="2086455429"/>
              </p:ext>
            </p:extLst>
          </p:nvPr>
        </p:nvGraphicFramePr>
        <p:xfrm>
          <a:off x="263352" y="332657"/>
          <a:ext cx="11449272" cy="6525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066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1813" y="624110"/>
            <a:ext cx="10972800" cy="1280890"/>
          </a:xfrm>
        </p:spPr>
        <p:txBody>
          <a:bodyPr>
            <a:normAutofit/>
          </a:bodyPr>
          <a:lstStyle/>
          <a:p>
            <a:r>
              <a:rPr lang="fr-FR" b="1" u="sng" dirty="0" smtClean="0">
                <a:solidFill>
                  <a:srgbClr val="006699"/>
                </a:solidFill>
                <a:latin typeface="Candara" panose="020E0502030303020204" pitchFamily="34" charset="0"/>
              </a:rPr>
              <a:t>Freins à l’accompagnement centré sur la personne ?</a:t>
            </a:r>
            <a:endParaRPr lang="en-US" b="1" u="sng" dirty="0">
              <a:solidFill>
                <a:srgbClr val="006699"/>
              </a:solidFill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00808"/>
            <a:ext cx="10515600" cy="4476155"/>
          </a:xfrm>
        </p:spPr>
        <p:txBody>
          <a:bodyPr>
            <a:normAutofit/>
          </a:bodyPr>
          <a:lstStyle/>
          <a:p>
            <a:r>
              <a:rPr lang="fr-FR" sz="2130" dirty="0" smtClean="0">
                <a:latin typeface="Candara" panose="020E0502030303020204" pitchFamily="34" charset="0"/>
              </a:rPr>
              <a:t>Primauté du groupe sur l’individuel</a:t>
            </a:r>
          </a:p>
          <a:p>
            <a:r>
              <a:rPr lang="fr-FR" sz="2130" dirty="0" smtClean="0">
                <a:latin typeface="Candara" panose="020E0502030303020204" pitchFamily="34" charset="0"/>
              </a:rPr>
              <a:t>Absentéisme du personnel</a:t>
            </a:r>
          </a:p>
          <a:p>
            <a:r>
              <a:rPr lang="fr-FR" sz="2130" dirty="0" smtClean="0">
                <a:latin typeface="Candara" panose="020E0502030303020204" pitchFamily="34" charset="0"/>
              </a:rPr>
              <a:t>Instabilité de la direction</a:t>
            </a:r>
          </a:p>
          <a:p>
            <a:r>
              <a:rPr lang="fr-FR" sz="2130" dirty="0" smtClean="0">
                <a:latin typeface="Candara" panose="020E0502030303020204" pitchFamily="34" charset="0"/>
              </a:rPr>
              <a:t>Satisfaction prioritaire des besoins de base (hygiène et alimentation)</a:t>
            </a:r>
            <a:endParaRPr lang="fr-FR" sz="2130" dirty="0">
              <a:latin typeface="Candara" panose="020E0502030303020204" pitchFamily="34" charset="0"/>
            </a:endParaRPr>
          </a:p>
          <a:p>
            <a:r>
              <a:rPr lang="fr-FR" sz="2130" dirty="0" smtClean="0">
                <a:latin typeface="Candara" panose="020E0502030303020204" pitchFamily="34" charset="0"/>
              </a:rPr>
              <a:t>Primauté de la rentabilité</a:t>
            </a:r>
          </a:p>
          <a:p>
            <a:r>
              <a:rPr lang="fr-FR" sz="2130" dirty="0" smtClean="0">
                <a:latin typeface="Candara" panose="020E0502030303020204" pitchFamily="34" charset="0"/>
              </a:rPr>
              <a:t>Manque d’adhésion du personnel 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3763123654"/>
              </p:ext>
            </p:extLst>
          </p:nvPr>
        </p:nvGraphicFramePr>
        <p:xfrm>
          <a:off x="1271464" y="527830"/>
          <a:ext cx="9721080" cy="6193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46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735586940"/>
              </p:ext>
            </p:extLst>
          </p:nvPr>
        </p:nvGraphicFramePr>
        <p:xfrm>
          <a:off x="2032000" y="527831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941692862"/>
              </p:ext>
            </p:extLst>
          </p:nvPr>
        </p:nvGraphicFramePr>
        <p:xfrm>
          <a:off x="2032000" y="527831"/>
          <a:ext cx="8128000" cy="5802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Personne de référence pour la démence : un choix démentiel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aphique 13"/>
          <p:cNvGraphicFramePr/>
          <p:nvPr>
            <p:extLst>
              <p:ext uri="{D42A27DB-BD31-4B8C-83A1-F6EECF244321}">
                <p14:modId xmlns:p14="http://schemas.microsoft.com/office/powerpoint/2010/main" val="3464007354"/>
              </p:ext>
            </p:extLst>
          </p:nvPr>
        </p:nvGraphicFramePr>
        <p:xfrm>
          <a:off x="921695" y="188640"/>
          <a:ext cx="9998841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96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Brin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9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1566</TotalTime>
  <Words>200</Words>
  <Application>Microsoft Office PowerPoint</Application>
  <PresentationFormat>Grand écran</PresentationFormat>
  <Paragraphs>51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8</vt:i4>
      </vt:variant>
      <vt:variant>
        <vt:lpstr>Titres des diapositives</vt:lpstr>
      </vt:variant>
      <vt:variant>
        <vt:i4>8</vt:i4>
      </vt:variant>
    </vt:vector>
  </HeadingPairs>
  <TitlesOfParts>
    <vt:vector size="23" baseType="lpstr">
      <vt:lpstr>Arial</vt:lpstr>
      <vt:lpstr>Calibri</vt:lpstr>
      <vt:lpstr>Calibri Light</vt:lpstr>
      <vt:lpstr>Candara</vt:lpstr>
      <vt:lpstr>Century Gothic</vt:lpstr>
      <vt:lpstr>Wingdings 2</vt:lpstr>
      <vt:lpstr>Wingdings 3</vt:lpstr>
      <vt:lpstr>HDOfficeLightV0</vt:lpstr>
      <vt:lpstr>1_HDOfficeLightV0</vt:lpstr>
      <vt:lpstr>2_HDOfficeLightV0</vt:lpstr>
      <vt:lpstr>3_HDOfficeLightV0</vt:lpstr>
      <vt:lpstr>4_HDOfficeLightV0</vt:lpstr>
      <vt:lpstr>5_HDOfficeLightV0</vt:lpstr>
      <vt:lpstr>6_HDOfficeLightV0</vt:lpstr>
      <vt:lpstr>Brin</vt:lpstr>
      <vt:lpstr>AXE 3</vt:lpstr>
      <vt:lpstr>Présentation PowerPoint</vt:lpstr>
      <vt:lpstr>Présentation PowerPoint</vt:lpstr>
      <vt:lpstr>Freins à l’accompagnement centré sur la personne ?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Symposium</dc:title>
  <dc:creator>Alexandra Bertolutti</dc:creator>
  <cp:lastModifiedBy>Alexandra Bertolutti</cp:lastModifiedBy>
  <cp:revision>136</cp:revision>
  <cp:lastPrinted>2015-05-04T08:59:01Z</cp:lastPrinted>
  <dcterms:created xsi:type="dcterms:W3CDTF">2015-01-21T17:26:58Z</dcterms:created>
  <dcterms:modified xsi:type="dcterms:W3CDTF">2015-10-22T18:49:54Z</dcterms:modified>
</cp:coreProperties>
</file>