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73" r:id="rId4"/>
    <p:sldMasterId id="2147483934" r:id="rId5"/>
    <p:sldMasterId id="2147483982" r:id="rId6"/>
    <p:sldMasterId id="2147484018" r:id="rId7"/>
    <p:sldMasterId id="2147484168" r:id="rId8"/>
  </p:sldMasterIdLst>
  <p:notesMasterIdLst>
    <p:notesMasterId r:id="rId21"/>
  </p:notesMasterIdLst>
  <p:handoutMasterIdLst>
    <p:handoutMasterId r:id="rId22"/>
  </p:handoutMasterIdLst>
  <p:sldIdLst>
    <p:sldId id="344" r:id="rId9"/>
    <p:sldId id="312" r:id="rId10"/>
    <p:sldId id="357" r:id="rId11"/>
    <p:sldId id="282" r:id="rId12"/>
    <p:sldId id="283" r:id="rId13"/>
    <p:sldId id="320" r:id="rId14"/>
    <p:sldId id="321" r:id="rId15"/>
    <p:sldId id="322" r:id="rId16"/>
    <p:sldId id="358" r:id="rId17"/>
    <p:sldId id="323" r:id="rId18"/>
    <p:sldId id="324" r:id="rId19"/>
    <p:sldId id="325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Bertolutti" initials="A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EA496"/>
    <a:srgbClr val="CC0000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86384" autoAdjust="0"/>
  </p:normalViewPr>
  <p:slideViewPr>
    <p:cSldViewPr>
      <p:cViewPr varScale="1">
        <p:scale>
          <a:sx n="61" d="100"/>
          <a:sy n="61" d="100"/>
        </p:scale>
        <p:origin x="792" y="6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110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57616057672742"/>
          <c:y val="0.25393541799449182"/>
          <c:w val="0.82423839423272582"/>
          <c:h val="0.6474386617861173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Reconnaissance administrative de la fonction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9263484612820393E-3"/>
                  <c:y val="1.39720945346144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REPONSE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15</c:v>
                </c:pt>
                <c:pt idx="1">
                  <c:v>60</c:v>
                </c:pt>
                <c:pt idx="2">
                  <c:v>16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Existence d’un projet de vie spécifique</a:t>
            </a:r>
          </a:p>
          <a:p>
            <a:pPr algn="ctr">
              <a:defRPr>
                <a:latin typeface="Candara" panose="020E0502030303020204" pitchFamily="34" charset="0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A LA DEMENCE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4.3281249999999934E-3"/>
          <c:y val="4.377545741044385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4.0625000000000001E-2"/>
                  <c:y val="-1.7839188272037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8.75509148208877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187499999999887E-2"/>
                  <c:y val="4.37754574104422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546875"/>
                  <c:y val="3.55787615268188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36724901574804"/>
                      <c:h val="0.11317058744251023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5625000000000001E-3"/>
                  <c:y val="-1.53214100936553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562499999999997E-2"/>
                  <c:y val="-5.2530548892532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Feuil1!$A$2:$A$8</c:f>
              <c:strCache>
                <c:ptCount val="7"/>
                <c:pt idx="0">
                  <c:v>SERVICE SECURISE (24H/24)</c:v>
                </c:pt>
                <c:pt idx="1">
                  <c:v>UNITE SPECIFIQUE</c:v>
                </c:pt>
                <c:pt idx="2">
                  <c:v>ESPACE DE VIE EN SEMAINE</c:v>
                </c:pt>
                <c:pt idx="3">
                  <c:v>ACCUEIL DE JOUR 7 JOURS/7</c:v>
                </c:pt>
                <c:pt idx="4">
                  <c:v>ACCUEIL DE JOUR</c:v>
                </c:pt>
                <c:pt idx="5">
                  <c:v>INEXISTANT</c:v>
                </c:pt>
                <c:pt idx="6">
                  <c:v>MIXITE 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21</c:v>
                </c:pt>
                <c:pt idx="1">
                  <c:v>17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7</c:v>
                </c:pt>
                <c:pt idx="6">
                  <c:v>29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57616057672742"/>
          <c:y val="0.25393541799449182"/>
          <c:w val="0.82423839423272582"/>
          <c:h val="0.6474386617861173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Reconnaissance administrative de la fonction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1"/>
              <c:layout>
                <c:manualLayout>
                  <c:x val="-2.9919885155959905E-2"/>
                  <c:y val="-1.218043937800152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SANS REPONSE</a:t>
                    </a:r>
                    <a:r>
                      <a:rPr lang="en-US" baseline="0" dirty="0"/>
                      <a:t>
</a:t>
                    </a:r>
                    <a:fld id="{BB43F13E-E17B-4B3B-8838-10BDC8DF62C3}" type="PERCENTAGE">
                      <a:rPr lang="en-US" baseline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réponse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70</c:v>
                </c:pt>
                <c:pt idx="1">
                  <c:v>11</c:v>
                </c:pt>
                <c:pt idx="2">
                  <c:v>10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Diffusion du projet de vie institutionnel aux résidents,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familles, bénévoles, …</a:t>
            </a:r>
            <a:endParaRPr lang="fr-FR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3923043799212598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Reconnaissance administrative de la fonction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5.1562500000000115E-2"/>
                  <c:y val="-8.20312449537866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4375000000000003E-2"/>
                  <c:y val="4.68749971164494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REPONSE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36</c:v>
                </c:pt>
                <c:pt idx="1">
                  <c:v>46</c:v>
                </c:pt>
                <c:pt idx="2">
                  <c:v>9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Le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projet de vie est-il le moteur de la vie </a:t>
            </a:r>
          </a:p>
          <a:p>
            <a:pPr algn="ctr">
              <a:defRPr>
                <a:latin typeface="Candara" panose="020E0502030303020204" pitchFamily="34" charset="0"/>
              </a:defRPr>
            </a:pP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au SEIN de nos établissements?</a:t>
            </a:r>
            <a:endParaRPr lang="fr-FR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6207812499999999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Reconnaissance administrative de la fonction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3.90625E-2"/>
                  <c:y val="-4.92187469722719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2499999999999717E-3"/>
                  <c:y val="2.34374985582247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REPONSE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30</c:v>
                </c:pt>
                <c:pt idx="1">
                  <c:v>49</c:v>
                </c:pt>
                <c:pt idx="2">
                  <c:v>12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En quoi le projet de vie est-il moteur au sein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l’institution ?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059452509842519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"/>
                  <c:y val="-1.7510182964177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187500000000116E-2"/>
                  <c:y val="-2.18877287052219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749999999999999E-2"/>
                  <c:y val="-3.06428201873107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3749999999999997E-3"/>
                  <c:y val="-8.09845962093211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>
                            <a:lumMod val="50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defRPr>
                    </a:pPr>
                    <a:fld id="{26F36BCF-4EBF-459A-9995-3E60DFD1A9BF}" type="CATEGORYNAME">
                      <a:rPr lang="fr-FR" baseline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 baseline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ndara" panose="020E0502030303020204" pitchFamily="34" charset="0"/>
                        </a:defRPr>
                      </a:pPr>
                      <a:t>[NOM DE CATÉGORIE]</a:t>
                    </a:fld>
                    <a:r>
                      <a:rPr lang="fr-FR" baseline="0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
</a:t>
                    </a:r>
                    <a:fld id="{FA481188-D96C-4C6B-B2C4-C63136EEA0B0}" type="PERCENTAGE">
                      <a:rPr lang="fr-FR" baseline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 baseline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ndara" panose="020E0502030303020204" pitchFamily="34" charset="0"/>
                        </a:defRPr>
                      </a:pPr>
                      <a:t>[POURCENTAGE]</a:t>
                    </a:fld>
                    <a:endParaRPr lang="fr-FR" baseline="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>
                          <a:lumMod val="5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7.8125E-3"/>
                  <c:y val="-4.37754574104446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2.81249982698696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CC0000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defRPr>
                    </a:pPr>
                    <a:fld id="{BAF310FE-AF39-4E0A-8506-146D2A8B9B40}" type="CATEGORYNAME">
                      <a:rPr lang="fr-FR" baseline="0">
                        <a:solidFill>
                          <a:srgbClr val="CC0000"/>
                        </a:solidFill>
                        <a:latin typeface="Candara" panose="020E0502030303020204" pitchFamily="34" charset="0"/>
                      </a:rPr>
                      <a:pPr>
                        <a:defRPr baseline="0">
                          <a:solidFill>
                            <a:srgbClr val="CC0000"/>
                          </a:solidFill>
                          <a:latin typeface="Candara" panose="020E0502030303020204" pitchFamily="34" charset="0"/>
                        </a:defRPr>
                      </a:pPr>
                      <a:t>[NOM DE CATÉGORIE]</a:t>
                    </a:fld>
                    <a:r>
                      <a:rPr lang="fr-FR" baseline="0" dirty="0">
                        <a:solidFill>
                          <a:srgbClr val="CC0000"/>
                        </a:solidFill>
                        <a:latin typeface="Candara" panose="020E0502030303020204" pitchFamily="34" charset="0"/>
                      </a:rPr>
                      <a:t>
</a:t>
                    </a:r>
                    <a:fld id="{AB8FB53E-3A45-4B0F-9DE7-85A580924473}" type="PERCENTAGE">
                      <a:rPr lang="fr-FR" baseline="0">
                        <a:solidFill>
                          <a:srgbClr val="CC0000"/>
                        </a:solidFill>
                        <a:latin typeface="Candara" panose="020E0502030303020204" pitchFamily="34" charset="0"/>
                      </a:rPr>
                      <a:pPr>
                        <a:defRPr baseline="0">
                          <a:solidFill>
                            <a:srgbClr val="CC0000"/>
                          </a:solidFill>
                          <a:latin typeface="Candara" panose="020E0502030303020204" pitchFamily="34" charset="0"/>
                        </a:defRPr>
                      </a:pPr>
                      <a:t>[POURCENTAGE]</a:t>
                    </a:fld>
                    <a:endParaRPr lang="fr-FR" baseline="0" dirty="0">
                      <a:solidFill>
                        <a:srgbClr val="CC0000"/>
                      </a:solidFill>
                      <a:latin typeface="Candara" panose="020E0502030303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CC0000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4.0624999999999946E-2"/>
                  <c:y val="-1.09438643526109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Feuil1!$A$2:$A$8</c:f>
              <c:strCache>
                <c:ptCount val="7"/>
                <c:pt idx="0">
                  <c:v>PASSIF</c:v>
                </c:pt>
                <c:pt idx="1">
                  <c:v>DEFINITION D'UNE PHILOSOPHIE, D'UNE LIGNE DE CONDUITE</c:v>
                </c:pt>
                <c:pt idx="2">
                  <c:v>INCONNU DES EQUIPES</c:v>
                </c:pt>
                <c:pt idx="3">
                  <c:v>AXE SUR LES PROJETS D'ANIMATION</c:v>
                </c:pt>
                <c:pt idx="4">
                  <c:v>PROJET OBSOLETE</c:v>
                </c:pt>
                <c:pt idx="5">
                  <c:v>AXE SUR LE BIEN-ETRE DU RESIDENT</c:v>
                </c:pt>
                <c:pt idx="6">
                  <c:v>SANS REPONSE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23</c:v>
                </c:pt>
                <c:pt idx="1">
                  <c:v>23</c:v>
                </c:pt>
                <c:pt idx="2">
                  <c:v>13</c:v>
                </c:pt>
                <c:pt idx="3">
                  <c:v>2</c:v>
                </c:pt>
                <c:pt idx="4">
                  <c:v>11</c:v>
                </c:pt>
                <c:pt idx="5">
                  <c:v>10</c:v>
                </c:pt>
                <c:pt idx="6">
                  <c:v>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just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CONSTRUCTION du projet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de vie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5.3159911833375933E-3"/>
          <c:y val="1.09438643526109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2.0312500000000001E-2"/>
                  <c:y val="-4.706551048904768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"/>
                  <c:y val="-0.109438643526109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7316523778952466E-3"/>
                  <c:y val="-4.37754574104438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096560093831812E-2"/>
                  <c:y val="-2.62652744462663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6350922840634334E-2"/>
                  <c:y val="-2.18877287052219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1.480963523136949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0965600938318134E-2"/>
                  <c:y val="4.37754574104438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Feuil1!$A$2:$A$12</c:f>
              <c:strCache>
                <c:ptCount val="10"/>
                <c:pt idx="0">
                  <c:v>DIRECTION</c:v>
                </c:pt>
                <c:pt idx="1">
                  <c:v>EQUIPES</c:v>
                </c:pt>
                <c:pt idx="2">
                  <c:v>POUVOIR ORGANISATEUR</c:v>
                </c:pt>
                <c:pt idx="3">
                  <c:v>REFERENT DEMENCE</c:v>
                </c:pt>
                <c:pt idx="4">
                  <c:v>RESPONSABLE QUALITE</c:v>
                </c:pt>
                <c:pt idx="5">
                  <c:v>CONSEIL DES RESIDENTS</c:v>
                </c:pt>
                <c:pt idx="6">
                  <c:v>PERSONNEL DE REACTIVATION</c:v>
                </c:pt>
                <c:pt idx="8">
                  <c:v>RESPONSABLE DE NURSING</c:v>
                </c:pt>
                <c:pt idx="9">
                  <c:v>AUTRES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17</c:v>
                </c:pt>
                <c:pt idx="1">
                  <c:v>23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6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Réévaluation annuelle du projet de vie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204535063976377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1.7187499999999887E-2"/>
                  <c:y val="8.42608617422838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11</c:v>
                </c:pt>
                <c:pt idx="1">
                  <c:v>80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Existence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d’une </a:t>
            </a: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Déclaration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d’intention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7151562499999998"/>
          <c:y val="1.09438643526109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"/>
                  <c:y val="2.81249982698696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</c:v>
                </c:pt>
                <c:pt idx="1">
                  <c:v>NON</c:v>
                </c:pt>
                <c:pt idx="2">
                  <c:v>INCONNU</c:v>
                </c:pt>
                <c:pt idx="3">
                  <c:v>SANS REPONSE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52</c:v>
                </c:pt>
                <c:pt idx="1">
                  <c:v>22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IMPLICATION DANS LA Rédaction</a:t>
            </a:r>
          </a:p>
          <a:p>
            <a:pPr algn="ctr">
              <a:defRPr>
                <a:latin typeface="Candara" panose="020E0502030303020204" pitchFamily="34" charset="0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 de la Déclaration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d’intention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28761726474836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1.9422706803005989E-2"/>
                  <c:y val="-0.303572554969407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9506721475391617E-2"/>
                  <c:y val="-2.74058556569603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872650099525196E-2"/>
                  <c:y val="-8.43257097137241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SANS REPONSE</c:v>
                </c:pt>
                <c:pt idx="1">
                  <c:v>CONCERTATION DIRECTION/REFERENT DEMENCE/MEDECIN COORDINATEUR</c:v>
                </c:pt>
                <c:pt idx="2">
                  <c:v>DIRECTION</c:v>
                </c:pt>
                <c:pt idx="3">
                  <c:v>CONCERTATION DIRECTION/REFERENT DEMENCE </c:v>
                </c:pt>
                <c:pt idx="4">
                  <c:v>REFERENT DEMENCE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47</c:v>
                </c:pt>
                <c:pt idx="1">
                  <c:v>8</c:v>
                </c:pt>
                <c:pt idx="2">
                  <c:v>16</c:v>
                </c:pt>
                <c:pt idx="3">
                  <c:v>4</c:v>
                </c:pt>
                <c:pt idx="4">
                  <c:v>16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0.11088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-72009" y="-242"/>
          <a:ext cx="5608561" cy="527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A9F2-93DB-437C-A130-E120BB2AC98D}" type="datetimeFigureOut">
              <a:rPr lang="fr-BE" smtClean="0"/>
              <a:t>25-10-15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31C69-25CF-4E6C-99E9-F94F6BB5FD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733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75DC-748D-449E-A3DB-FFE336ED0003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9AD59-9EA0-482D-B46B-87E3BE21A5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2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Axe 2</a:t>
            </a:r>
            <a:r>
              <a:rPr lang="fr-BE" baseline="0" dirty="0" smtClean="0"/>
              <a:t> = Anne Françoise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1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garde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2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Trouver</a:t>
            </a:r>
            <a:r>
              <a:rPr lang="fr-BE" baseline="0" dirty="0" smtClean="0"/>
              <a:t> u</a:t>
            </a:r>
            <a:r>
              <a:rPr lang="fr-BE" dirty="0" smtClean="0"/>
              <a:t>ne animation qui envoie pêle-mêle</a:t>
            </a:r>
            <a:r>
              <a:rPr lang="fr-BE" baseline="0" dirty="0" smtClean="0"/>
              <a:t> cette actualité de projets. </a:t>
            </a:r>
            <a:r>
              <a:rPr lang="fr-BE" dirty="0" smtClean="0"/>
              <a:t> Où l'on s'y perd dans la dénomination (</a:t>
            </a:r>
            <a:r>
              <a:rPr lang="fr-BE" dirty="0" err="1" smtClean="0"/>
              <a:t>floutage</a:t>
            </a:r>
            <a:r>
              <a:rPr lang="fr-BE" dirty="0" smtClean="0"/>
              <a:t>) et où</a:t>
            </a:r>
            <a:r>
              <a:rPr lang="fr-BE" baseline="0" dirty="0" smtClean="0"/>
              <a:t> apparait le projet de vie institutionnel. (Laurence, visiblement très inspirée aujourd'hui)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6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On garde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1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28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05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80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garde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30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Trouver</a:t>
            </a:r>
            <a:r>
              <a:rPr lang="fr-BE" baseline="0" dirty="0" smtClean="0"/>
              <a:t> u</a:t>
            </a:r>
            <a:r>
              <a:rPr lang="fr-BE" dirty="0" smtClean="0"/>
              <a:t>ne animation qui envoie pêle-mêle</a:t>
            </a:r>
            <a:r>
              <a:rPr lang="fr-BE" baseline="0" dirty="0" smtClean="0"/>
              <a:t> cette actualité de projets. </a:t>
            </a:r>
            <a:r>
              <a:rPr lang="fr-BE" dirty="0" smtClean="0"/>
              <a:t> Où l'on s'y perd dans la dénomination (</a:t>
            </a:r>
            <a:r>
              <a:rPr lang="fr-BE" dirty="0" err="1" smtClean="0"/>
              <a:t>floutage</a:t>
            </a:r>
            <a:r>
              <a:rPr lang="fr-BE" dirty="0" smtClean="0"/>
              <a:t>) et où</a:t>
            </a:r>
            <a:r>
              <a:rPr lang="fr-BE" baseline="0" dirty="0" smtClean="0"/>
              <a:t> apparait le projet de vie institutionnel. (Laurence, visiblement très inspirée aujourd'hui)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50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</a:t>
            </a:r>
            <a:r>
              <a:rPr lang="fr-FR" baseline="0" dirty="0" smtClean="0"/>
              <a:t>  garde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9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18BC-296C-4F4C-980C-AD35C380C3B0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9BD0-90A2-4856-BD1A-D4F0951BA23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3C06-FEB7-41ED-8BB9-2D9022AEB8D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63A9-EA54-45EB-AD89-9465F9893F8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D9A0-DCFA-4369-8B7C-DC6B1EF88C48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693C-27A4-4774-82AE-3DDECF99934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9D7A-75FF-4AAE-A643-4726331E2C4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7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13FD-0ACB-406B-9114-0A86ADCB25A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A71A-08F1-4723-8028-01947486C290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6A38-4BCB-493F-834E-188C1DCDE22C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07D-BE1A-49D4-8148-A8D881FBBD5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5827-7020-443E-BAAD-C5B7E3B2A6B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5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9F0-1157-47D1-8628-6270E4E70209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CE99-D296-4726-8FFF-B2F0158F23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9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A82F-15B1-403C-AD35-80CF158681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C64C-9EC6-4C0D-B784-B174BF739BA1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34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F18A-8EDD-4EB3-8ED8-4863C5E8602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48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04D1-3171-4BD4-B528-33EC12076C7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7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D511-0CE0-4C38-ABEF-51AAB0C9121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F39F-5825-499B-B1ED-0F81BA4EA97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88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CD6-A39D-4E57-8F8D-10712D6D5BDE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2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F08A-738A-48A6-8990-BC40479B36CE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43CB-14F0-4883-B03E-CDBDA76C9E0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4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EC7-371B-4298-8612-E19370870BA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00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7EAD-8927-4926-A1F6-6CB06F9B2F3C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4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5D0A-5F19-47BD-BC7F-69D4490DC70B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3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6BBC-056B-49CC-A12E-3C1D8B99258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3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B6E-E6CD-4A7F-83B0-CEF65752EBA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5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941A-8A9F-4207-A914-331E9B1E253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3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675-8C3B-46EA-AAA1-7F1F1C870DA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0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E67E-C8D5-43A9-A5C9-2B5D3C1746D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3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E4B2-B7C9-42B8-A373-808721522AC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0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4F5-1BB2-41B0-96F9-F1CF00E94636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432-6373-4298-8D61-662B96F0973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7E0D-44F8-4F52-89CE-109842555331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3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205E-36D3-4EE1-9D8E-AD720999A0B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81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BA7-842A-4C42-9BF9-AAF093F20E4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2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28C6-0879-4CE7-9E41-30F54EAC4D4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91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E3DF-08A1-400B-87D6-E01D3B32745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38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AA0F-E10A-4F23-BE3B-16243AE1BAF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506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2761-61C3-44D2-AD12-449739C262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143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0C5C-DA62-4151-8A60-55138CA6F4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716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19A8-A70D-4162-9547-30B6F120F67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42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71C4-05D4-4613-B3E7-03B8FB4CBFB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7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4019-282D-41AB-9F94-B9CAB5B134D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3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9B8-0E46-4D3C-9AC0-1232939244FD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6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DFA1-CFF9-4A8C-A3D6-F23A1F14CBC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4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D1AF-04BB-4EF3-8400-1DD3777997D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42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1F4C-3F6D-4610-B7CF-8D1E1536E26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16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1B7-0E53-407A-856A-9878885CB7B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858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D812-E84D-42E0-8EA4-98425307358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77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5942-9CB8-4204-997D-09D817331AC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51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4C73-BC33-4F44-A05F-BBA27C7375B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320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DCDF-147A-4C11-9F3B-B9C9964634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760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EB37-AF32-4962-BD75-5B527329B33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5710-2680-4469-A83D-A6CE2A23E6CB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16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9CA6-18CD-43C4-B306-CD54C544B521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250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48BC-2B12-4971-AFD0-5B1E2609292A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086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CDA6-95B2-445F-8600-42A5A709673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8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F4BC-CD2F-4822-95D3-947E024D2191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27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13D5-5DBC-4E94-8EEA-9AF3974C2C0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820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2698-DD80-4C58-A972-02E975587E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88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9A0-DC94-411F-86A7-839CD1298BE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228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136-A571-4D6F-85C8-DE8CA965FB8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4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BB721-C5BD-48FF-846E-D4491B18CD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734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9A2-9C1A-4EF7-9079-18F0304AAB0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8317-C548-451C-B497-19B0432A4473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63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636-90BB-488B-9534-B3D892CF79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26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3BE4-44EA-4158-8D6C-3DF86EB570DB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35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2E94-B68B-4AD1-8B4B-380D6ECE4EF9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400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9B18-99E5-4845-8478-4ED0CEA38AD4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55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51C3-1725-411E-A943-9EA1D46C0C5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255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AF-B39D-4A7E-A0BE-0F9A654EFF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9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40F-677E-4C09-9AD9-95ACDA8DA0D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9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3E4C-8FE2-43BF-8817-8350B4A6751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391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1382-C136-4A2C-A7AF-4120AD56FFE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3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E927-C44E-4B29-A164-6591664A102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67BA-8367-499C-8E56-38FCB9C0878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20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E16-01EA-4920-B45A-E74CB22D52A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31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192-83F2-4DCC-8B24-27664608A67B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705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277-2DE7-4EAD-9E0E-5EAAD5E8092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72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A62-D6A1-4820-ACB4-41E8AA8BE113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045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B7DC-E799-4F0A-B908-D0A1976FC576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31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AE69-E6F1-48A8-A20A-28E7B9E1A37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900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2240-F3C4-4D2D-BDBB-F7EE0771B15D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26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38BA-9ECA-44C9-A881-D5BEB69E58E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055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7F94-CC5E-45AD-87B5-4F28E91194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3363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F24C-AF02-4051-87F6-D46CD36B1E7F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FE37-9410-4F57-8549-D069E6CA5E3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740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6899-C41C-4624-9DC0-43DF4E5A9AB0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4235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7A9-92DC-4FF6-94EA-60604B8CB6C2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9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47F8-E2D8-4F7F-8D38-31E0CCE6DB7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911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9EAB-9F52-4415-A99C-F799A017FFB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9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F443A8-F2A2-4D3A-8EDB-2F38E5952DA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2E1816-5598-421A-A273-46864CFA291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8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B12D98-9D05-426E-88F1-32B87A417BD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67BF47-A3B7-451B-BB9D-F808ACCDE8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F13508-4F05-40C4-A842-9F16945FDB2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D1C86B-4A5F-42AA-A18F-2940A583E9D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4F330F-F417-479F-86E5-0C4887930C4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D391-2CD2-4958-AA74-F1CE15D3AFFF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99"/>
                </a:solidFill>
                <a:latin typeface="Candara" panose="020E0502030303020204" pitchFamily="34" charset="0"/>
              </a:rPr>
              <a:t>AXE 2</a:t>
            </a:r>
            <a:endParaRPr lang="en-US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86528" y="4077072"/>
            <a:ext cx="7446176" cy="1581150"/>
          </a:xfrm>
        </p:spPr>
        <p:txBody>
          <a:bodyPr>
            <a:normAutofit/>
          </a:bodyPr>
          <a:lstStyle/>
          <a:p>
            <a:r>
              <a:rPr lang="fr-FR" sz="4800" dirty="0" smtClean="0">
                <a:latin typeface="Candara" panose="020E0502030303020204" pitchFamily="34" charset="0"/>
              </a:rPr>
              <a:t>Le projet de vie</a:t>
            </a:r>
            <a:endParaRPr lang="en-US" sz="4800" dirty="0">
              <a:latin typeface="Candara" panose="020E0502030303020204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2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617815070"/>
              </p:ext>
            </p:extLst>
          </p:nvPr>
        </p:nvGraphicFramePr>
        <p:xfrm>
          <a:off x="2060136" y="476673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3908753816"/>
              </p:ext>
            </p:extLst>
          </p:nvPr>
        </p:nvGraphicFramePr>
        <p:xfrm>
          <a:off x="1559496" y="476673"/>
          <a:ext cx="9001000" cy="6024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750496" y="6318370"/>
            <a:ext cx="7619999" cy="365125"/>
          </a:xfrm>
        </p:spPr>
        <p:txBody>
          <a:bodyPr/>
          <a:lstStyle/>
          <a:p>
            <a:r>
              <a:rPr lang="fr-FR" dirty="0" smtClean="0"/>
              <a:t>Personne de référence pour la démence : un choix démentiel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745745471"/>
              </p:ext>
            </p:extLst>
          </p:nvPr>
        </p:nvGraphicFramePr>
        <p:xfrm>
          <a:off x="2032000" y="527831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23392" y="6147606"/>
            <a:ext cx="7619999" cy="365125"/>
          </a:xfrm>
        </p:spPr>
        <p:txBody>
          <a:bodyPr/>
          <a:lstStyle/>
          <a:p>
            <a:r>
              <a:rPr lang="fr-FR" dirty="0" smtClean="0"/>
              <a:t>Personne de référence pour la démence : un choix démentiel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3" y="624110"/>
            <a:ext cx="10881220" cy="1280890"/>
          </a:xfrm>
        </p:spPr>
        <p:txBody>
          <a:bodyPr/>
          <a:lstStyle/>
          <a:p>
            <a:pPr algn="ctr"/>
            <a:r>
              <a:rPr lang="fr-FR" b="1" u="sng" dirty="0" smtClean="0">
                <a:solidFill>
                  <a:srgbClr val="006699"/>
                </a:solidFill>
                <a:latin typeface="Candara" panose="020E0502030303020204" pitchFamily="34" charset="0"/>
              </a:rPr>
              <a:t>De quoi parlons-nous?</a:t>
            </a:r>
            <a:endParaRPr lang="fr-BE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3432" y="1772816"/>
            <a:ext cx="1037036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dirty="0" smtClean="0">
                <a:latin typeface="Candara" panose="020E0502030303020204" pitchFamily="34" charset="0"/>
              </a:rPr>
              <a:t>Projet de soin</a:t>
            </a:r>
          </a:p>
          <a:p>
            <a:pPr marL="0" indent="0" algn="ctr">
              <a:buNone/>
            </a:pPr>
            <a:r>
              <a:rPr lang="fr-BE" dirty="0" smtClean="0">
                <a:latin typeface="Candara" panose="020E0502030303020204" pitchFamily="34" charset="0"/>
              </a:rPr>
              <a:t>Déclaration d'intention</a:t>
            </a:r>
          </a:p>
          <a:p>
            <a:pPr marL="0" indent="0" algn="ctr">
              <a:buNone/>
            </a:pPr>
            <a:r>
              <a:rPr lang="fr-BE" dirty="0" smtClean="0">
                <a:latin typeface="Candara" panose="020E0502030303020204" pitchFamily="34" charset="0"/>
              </a:rPr>
              <a:t>Plan d'accompagnement</a:t>
            </a:r>
          </a:p>
          <a:p>
            <a:pPr marL="0" indent="0" algn="ctr">
              <a:buNone/>
            </a:pPr>
            <a:r>
              <a:rPr lang="fr-BE" dirty="0" smtClean="0">
                <a:latin typeface="Candara" panose="020E0502030303020204" pitchFamily="34" charset="0"/>
              </a:rPr>
              <a:t>Projet global</a:t>
            </a:r>
          </a:p>
          <a:p>
            <a:pPr marL="0" indent="0" algn="ctr">
              <a:buNone/>
            </a:pPr>
            <a:r>
              <a:rPr lang="fr-BE" dirty="0" smtClean="0">
                <a:latin typeface="Candara" panose="020E0502030303020204" pitchFamily="34" charset="0"/>
              </a:rPr>
              <a:t>Projet de vie individuel</a:t>
            </a:r>
          </a:p>
          <a:p>
            <a:pPr marL="0" indent="0" algn="ctr">
              <a:buNone/>
            </a:pPr>
            <a:r>
              <a:rPr lang="fr-BE" sz="6600" b="1" dirty="0" smtClean="0">
                <a:latin typeface="Candara" panose="020E0502030303020204" pitchFamily="34" charset="0"/>
              </a:rPr>
              <a:t>Projet de vie institutionnel</a:t>
            </a:r>
          </a:p>
          <a:p>
            <a:pPr marL="0" indent="0" algn="ctr">
              <a:buNone/>
            </a:pPr>
            <a:endParaRPr lang="fr-BE" b="1" dirty="0" smtClean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-4.58333E-6 2.96296E-6 C 0.00704 -0.00996 0.01407 -0.02107 0.02097 -0.03496 C 0.03998 -0.075 0.04506 -0.11389 0.03099 -0.11991 C 0.01706 -0.12709 -0.01002 -0.09908 -0.02903 -0.05903 C -0.03906 -0.03797 -0.04505 -0.01806 -0.047 -0.00301 C -0.05 0.00902 -0.05104 0.02106 -0.05104 0.03495 C -0.05104 0.08009 -0.03802 0.1169 -0.02304 0.1169 C -0.00794 0.1169 0.00495 0.08009 0.00495 0.03495 C 0.00495 0.01389 0.00196 -0.00602 -0.00299 -0.01991 C -0.00494 -0.03195 -0.01002 -0.04491 -0.01601 -0.0581 C -0.03593 -0.09908 -0.06302 -0.12709 -0.07695 -0.11991 C -0.09101 -0.11297 -0.08593 -0.075 -0.06601 -0.03403 C -0.05794 -0.01505 -0.047 0.00092 -0.03593 0.01203 C -0.02799 0.02199 -0.01901 0.03102 -0.00703 0.04004 C 0.02904 0.06898 0.06498 0.08194 0.075 0.0699 C 0.08399 0.0581 0.06407 0.025 0.028 -0.00301 C 0.01303 -0.01505 -0.00299 -0.02408 -0.01601 -0.0301 C -0.02799 -0.03611 -0.04296 -0.04098 -0.05898 -0.04398 C -0.10299 -0.05394 -0.14101 -0.05093 -0.14401 -0.03496 C -0.14804 -0.01991 -0.11497 2.96296E-6 -0.07096 0.00995 C -0.05104 0.01389 -0.03203 0.01597 -0.01705 0.01504 C -0.00403 0.01504 0.01003 0.01296 0.025 0.00995 C 0.06902 2.96296E-6 0.10196 -0.02107 0.09805 -0.03611 C 0.09506 -0.05093 0.05704 -0.0551 0.01303 -0.04491 C -0.00794 -0.04005 -0.02695 -0.0331 -0.03997 -0.025 C -0.05104 -0.01898 -0.06197 -0.01204 -0.07395 -0.00301 C -0.10898 0.02592 -0.12994 0.0581 -0.12005 0.0699 C -0.11093 0.08194 -0.07395 0.06898 -0.03906 0.04097 C -0.022 0.02708 -0.00794 0.01296 -4.58333E-6 2.96296E-6 Z " pathEditMode="relative" rAng="0" ptsTypes="AAAAAAAAAAAAAAAAAAAAAAAAA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5" y="-2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-4.58333E-6 -4.81481E-6 C 0.00704 -0.00995 0.01407 -0.02106 0.02097 -0.03495 C 0.03998 -0.075 0.04506 -0.11388 0.03099 -0.1199 C 0.01706 -0.12708 -0.01002 -0.09907 -0.02903 -0.05902 C -0.03906 -0.03796 -0.04505 -0.01805 -0.047 -0.003 C -0.05 0.00903 -0.05104 0.02107 -0.05104 0.03496 C -0.05104 0.0801 -0.03802 0.1169 -0.02304 0.1169 C -0.00794 0.1169 0.00495 0.0801 0.00495 0.03496 C 0.00495 0.01389 0.00196 -0.00601 -0.00299 -0.0199 C -0.00494 -0.03194 -0.01002 -0.0449 -0.01601 -0.0581 C -0.03593 -0.09907 -0.06302 -0.12708 -0.07695 -0.1199 C -0.09101 -0.11296 -0.08593 -0.075 -0.06601 -0.03402 C -0.05794 -0.01504 -0.047 0.00093 -0.03593 0.01204 C -0.02799 0.022 -0.01901 0.03102 -0.00703 0.04005 C 0.02904 0.06899 0.06498 0.08195 0.075 0.06991 C 0.08399 0.05811 0.06407 0.025 0.028 -0.003 C 0.01303 -0.01504 -0.00299 -0.02407 -0.01601 -0.03009 C -0.02799 -0.03611 -0.04296 -0.04097 -0.05898 -0.04398 C -0.10299 -0.05393 -0.14101 -0.05092 -0.14401 -0.03495 C -0.14804 -0.0199 -0.11497 -4.81481E-6 -0.07096 0.00996 C -0.05104 0.01389 -0.03203 0.01598 -0.01705 0.01505 C -0.00403 0.01505 0.01003 0.01297 0.025 0.00996 C 0.06902 -4.81481E-6 0.10196 -0.02106 0.09805 -0.03611 C 0.09506 -0.05092 0.05704 -0.05509 0.01303 -0.0449 C -0.00794 -0.04004 -0.02695 -0.0331 -0.03997 -0.025 C -0.05104 -0.01898 -0.06197 -0.01203 -0.07395 -0.003 C -0.10898 0.02593 -0.12994 0.05811 -0.12005 0.06991 C -0.11093 0.08195 -0.07395 0.06899 -0.03906 0.04098 C -0.022 0.02709 -0.00794 0.01297 -4.58333E-6 -4.81481E-6 Z " pathEditMode="relative" rAng="0" ptsTypes="AAAAAAAAAAAAAAAAAAAAAAAAAAAAA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5" y="-20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0 0 C 0.007 -0.01 0.014 -0.021 0.021 -0.035 C 0.04 -0.075 0.045 -0.114 0.031 -0.12 C 0.017 -0.127 -0.01 -0.099 -0.029 -0.059 C -0.039 -0.038 -0.045 -0.018 -0.047 -0.003 C -0.05 0.009 -0.051 0.021 -0.051 0.035 C -0.051 0.08 -0.038 0.117 -0.023 0.117 C -0.008 0.117 0.005 0.08 0.005 0.035 C 0.005 0.014 0.002 -0.006 -0.003 -0.02 C -0.005 -0.032 -0.01 -0.045 -0.016 -0.058 C -0.036 -0.099 -0.063 -0.127 -0.077 -0.12 C -0.091 -0.113 -0.086 -0.075 -0.066 -0.034 C -0.058 -0.015 -0.047 0.001 -0.036 0.012 C -0.028 0.022 -0.019 0.031 -0.007 0.04 C 0.029 0.069 0.065 0.082 0.075 0.07 C 0.084 0.058 0.064 0.025 0.028 -0.003 C 0.013 -0.015 -0.003 -0.024 -0.016 -0.03 C -0.028 -0.036 -0.043 -0.041 -0.059 -0.044 C -0.103 -0.054 -0.141 -0.051 -0.144 -0.035 C -0.148 -0.02 -0.115 0 -0.071 0.01 C -0.051 0.014 -0.032 0.016 -0.017 0.015 C -0.004 0.015 0.01 0.013 0.025 0.01 C 0.069 0 0.102 -0.021 0.098 -0.036 C 0.095 -0.051 0.057 -0.055 0.013 -0.045 C -0.008 -0.04 -0.027 -0.033 -0.04 -0.025 C -0.051 -0.019 -0.062 -0.012 -0.074 -0.003 C -0.109 0.026 -0.13 0.058 -0.12 0.07 C -0.111 0.082 -0.074 0.069 -0.039 0.041 C -0.022 0.027 -0.008 0.013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0 0 C 0.007 -0.01 0.014 -0.021 0.021 -0.035 C 0.04 -0.075 0.045 -0.114 0.031 -0.12 C 0.017 -0.127 -0.01 -0.099 -0.029 -0.059 C -0.039 -0.038 -0.045 -0.018 -0.047 -0.003 C -0.05 0.009 -0.051 0.021 -0.051 0.035 C -0.051 0.08 -0.038 0.117 -0.023 0.117 C -0.008 0.117 0.005 0.08 0.005 0.035 C 0.005 0.014 0.002 -0.006 -0.003 -0.02 C -0.005 -0.032 -0.01 -0.045 -0.016 -0.058 C -0.036 -0.099 -0.063 -0.127 -0.077 -0.12 C -0.091 -0.113 -0.086 -0.075 -0.066 -0.034 C -0.058 -0.015 -0.047 0.001 -0.036 0.012 C -0.028 0.022 -0.019 0.031 -0.007 0.04 C 0.029 0.069 0.065 0.082 0.075 0.07 C 0.084 0.058 0.064 0.025 0.028 -0.003 C 0.013 -0.015 -0.003 -0.024 -0.016 -0.03 C -0.028 -0.036 -0.043 -0.041 -0.059 -0.044 C -0.103 -0.054 -0.141 -0.051 -0.144 -0.035 C -0.148 -0.02 -0.115 0 -0.071 0.01 C -0.051 0.014 -0.032 0.016 -0.017 0.015 C -0.004 0.015 0.01 0.013 0.025 0.01 C 0.069 0 0.102 -0.021 0.098 -0.036 C 0.095 -0.051 0.057 -0.055 0.013 -0.045 C -0.008 -0.04 -0.027 -0.033 -0.04 -0.025 C -0.051 -0.019 -0.062 -0.012 -0.074 -0.003 C -0.109 0.026 -0.13 0.058 -0.12 0.07 C -0.111 0.082 -0.074 0.069 -0.039 0.041 C -0.022 0.027 -0.008 0.013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Motion origin="layout" path="M 0 0 C 0.007 -0.01 0.014 -0.021 0.021 -0.035 C 0.04 -0.075 0.045 -0.114 0.031 -0.12 C 0.017 -0.127 -0.01 -0.099 -0.029 -0.059 C -0.039 -0.038 -0.045 -0.018 -0.047 -0.003 C -0.05 0.009 -0.051 0.021 -0.051 0.035 C -0.051 0.08 -0.038 0.117 -0.023 0.117 C -0.008 0.117 0.005 0.08 0.005 0.035 C 0.005 0.014 0.002 -0.006 -0.003 -0.02 C -0.005 -0.032 -0.01 -0.045 -0.016 -0.058 C -0.036 -0.099 -0.063 -0.127 -0.077 -0.12 C -0.091 -0.113 -0.086 -0.075 -0.066 -0.034 C -0.058 -0.015 -0.047 0.001 -0.036 0.012 C -0.028 0.022 -0.019 0.031 -0.007 0.04 C 0.029 0.069 0.065 0.082 0.075 0.07 C 0.084 0.058 0.064 0.025 0.028 -0.003 C 0.013 -0.015 -0.003 -0.024 -0.016 -0.03 C -0.028 -0.036 -0.043 -0.041 -0.059 -0.044 C -0.103 -0.054 -0.141 -0.051 -0.144 -0.035 C -0.148 -0.02 -0.115 0 -0.071 0.01 C -0.051 0.014 -0.032 0.016 -0.017 0.015 C -0.004 0.015 0.01 0.013 0.025 0.01 C 0.069 0 0.102 -0.021 0.098 -0.036 C 0.095 -0.051 0.057 -0.055 0.013 -0.045 C -0.008 -0.04 -0.027 -0.033 -0.04 -0.025 C -0.051 -0.019 -0.062 -0.012 -0.074 -0.003 C -0.109 0.026 -0.13 0.058 -0.12 0.07 C -0.111 0.082 -0.074 0.069 -0.039 0.041 C -0.022 0.027 -0.008 0.013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8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6000"/>
                            </p:stCondLst>
                            <p:childTnLst>
                              <p:par>
                                <p:cTn id="66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8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71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2000"/>
                            </p:stCondLst>
                            <p:childTnLst>
                              <p:par>
                                <p:cTn id="76" presetID="12" presetClass="exit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8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3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9695" y="496465"/>
            <a:ext cx="10444370" cy="484263"/>
          </a:xfrm>
        </p:spPr>
        <p:txBody>
          <a:bodyPr>
            <a:normAutofit fontScale="90000"/>
          </a:bodyPr>
          <a:lstStyle/>
          <a:p>
            <a:pPr algn="ctr">
              <a:defRPr sz="2128" b="1" i="0" u="none" strike="noStrike" kern="1200" cap="all" baseline="0">
                <a:solidFill>
                  <a:srgbClr val="000000">
                    <a:lumMod val="65000"/>
                    <a:lumOff val="35000"/>
                  </a:srgb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CONNAISSANCE DU PROJET DE VIE PAR </a:t>
            </a:r>
            <a:r>
              <a:rPr lang="fr-FR" sz="2400" dirty="0" smtClean="0">
                <a:latin typeface="Candara" panose="020E0502030303020204" pitchFamily="34" charset="0"/>
              </a:rPr>
              <a:t/>
            </a:r>
            <a:br>
              <a:rPr lang="fr-FR" sz="2400" dirty="0" smtClean="0">
                <a:latin typeface="Candara" panose="020E0502030303020204" pitchFamily="34" charset="0"/>
              </a:rPr>
            </a:br>
            <a:r>
              <a:rPr lang="fr-FR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le référent pour la démence                                       l’ensemble du personnel  </a:t>
            </a:r>
            <a:r>
              <a:rPr lang="fr-FR" dirty="0" smtClean="0">
                <a:latin typeface="Candara" panose="020E0502030303020204" pitchFamily="34" charset="0"/>
              </a:rPr>
              <a:t/>
            </a:r>
            <a:br>
              <a:rPr lang="fr-FR" dirty="0" smtClean="0">
                <a:latin typeface="Candara" panose="020E0502030303020204" pitchFamily="34" charset="0"/>
              </a:rPr>
            </a:br>
            <a:r>
              <a:rPr lang="fr-FR" dirty="0">
                <a:latin typeface="Candara" panose="020E0502030303020204" pitchFamily="34" charset="0"/>
              </a:rPr>
              <a:t/>
            </a:r>
            <a:br>
              <a:rPr lang="fr-FR" dirty="0">
                <a:latin typeface="Candara" panose="020E0502030303020204" pitchFamily="34" charset="0"/>
              </a:rPr>
            </a:br>
            <a:r>
              <a:rPr lang="fr-FR" dirty="0" smtClean="0">
                <a:latin typeface="Candara" panose="020E0502030303020204" pitchFamily="34" charset="0"/>
              </a:rPr>
              <a:t/>
            </a:r>
            <a:br>
              <a:rPr lang="fr-FR" dirty="0" smtClean="0">
                <a:latin typeface="Candara" panose="020E0502030303020204" pitchFamily="34" charset="0"/>
              </a:rPr>
            </a:br>
            <a:r>
              <a:rPr lang="fr-FR" dirty="0">
                <a:latin typeface="Candara" panose="020E0502030303020204" pitchFamily="34" charset="0"/>
              </a:rPr>
              <a:t/>
            </a:r>
            <a:br>
              <a:rPr lang="fr-FR" dirty="0">
                <a:latin typeface="Candara" panose="020E0502030303020204" pitchFamily="34" charset="0"/>
              </a:rPr>
            </a:br>
            <a:endParaRPr lang="en-US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graphicFrame>
        <p:nvGraphicFramePr>
          <p:cNvPr id="17" name="Graphique 16"/>
          <p:cNvGraphicFramePr/>
          <p:nvPr>
            <p:extLst>
              <p:ext uri="{D42A27DB-BD31-4B8C-83A1-F6EECF244321}">
                <p14:modId xmlns:p14="http://schemas.microsoft.com/office/powerpoint/2010/main" val="1690248341"/>
              </p:ext>
            </p:extLst>
          </p:nvPr>
        </p:nvGraphicFramePr>
        <p:xfrm>
          <a:off x="5951984" y="1182462"/>
          <a:ext cx="5760640" cy="475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Espace réservé du contenu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7658405"/>
              </p:ext>
            </p:extLst>
          </p:nvPr>
        </p:nvGraphicFramePr>
        <p:xfrm>
          <a:off x="263353" y="1173163"/>
          <a:ext cx="5536552" cy="476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05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3468476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4840351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068805603"/>
              </p:ext>
            </p:extLst>
          </p:nvPr>
        </p:nvGraphicFramePr>
        <p:xfrm>
          <a:off x="2029846" y="800099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680819231"/>
              </p:ext>
            </p:extLst>
          </p:nvPr>
        </p:nvGraphicFramePr>
        <p:xfrm>
          <a:off x="1661083" y="527831"/>
          <a:ext cx="9433048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3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66019680"/>
              </p:ext>
            </p:extLst>
          </p:nvPr>
        </p:nvGraphicFramePr>
        <p:xfrm>
          <a:off x="2060136" y="476673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3" y="624110"/>
            <a:ext cx="10881220" cy="1280890"/>
          </a:xfrm>
        </p:spPr>
        <p:txBody>
          <a:bodyPr/>
          <a:lstStyle/>
          <a:p>
            <a:pPr algn="ctr"/>
            <a:r>
              <a:rPr lang="fr-FR" b="1" u="sng" dirty="0" smtClean="0">
                <a:solidFill>
                  <a:srgbClr val="006699"/>
                </a:solidFill>
                <a:latin typeface="Candara" panose="020E0502030303020204" pitchFamily="34" charset="0"/>
              </a:rPr>
              <a:t>De quoi parlons-nous?</a:t>
            </a:r>
            <a:endParaRPr lang="fr-BE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3432" y="1772816"/>
            <a:ext cx="1037036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BE" sz="6600" b="1" dirty="0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fr-BE" sz="6600" b="1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fr-BE" sz="6600" b="1" dirty="0" smtClean="0">
                <a:latin typeface="Candara" panose="020E0502030303020204" pitchFamily="34" charset="0"/>
              </a:rPr>
              <a:t>Déclaration d’intention</a:t>
            </a:r>
          </a:p>
          <a:p>
            <a:pPr marL="0" indent="0" algn="ctr">
              <a:buNone/>
            </a:pPr>
            <a:endParaRPr lang="fr-BE" b="1" dirty="0" smtClean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ri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358</Words>
  <Application>Microsoft Office PowerPoint</Application>
  <PresentationFormat>Grand écran</PresentationFormat>
  <Paragraphs>68</Paragraphs>
  <Slides>12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12</vt:i4>
      </vt:variant>
    </vt:vector>
  </HeadingPairs>
  <TitlesOfParts>
    <vt:vector size="27" baseType="lpstr">
      <vt:lpstr>Arial</vt:lpstr>
      <vt:lpstr>Calibri</vt:lpstr>
      <vt:lpstr>Calibri Light</vt:lpstr>
      <vt:lpstr>Candara</vt:lpstr>
      <vt:lpstr>Century Gothic</vt:lpstr>
      <vt:lpstr>Wingdings 2</vt:lpstr>
      <vt:lpstr>Wingdings 3</vt:lpstr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6_HDOfficeLightV0</vt:lpstr>
      <vt:lpstr>Brin</vt:lpstr>
      <vt:lpstr>AXE 2</vt:lpstr>
      <vt:lpstr>De quoi parlons-nous?</vt:lpstr>
      <vt:lpstr>CONNAISSANCE DU PROJET DE VIE PAR  le référent pour la démence                                       l’ensemble du personnel 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De quoi parlons-nous?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Symposium</dc:title>
  <dc:creator>Alexandra Bertolutti</dc:creator>
  <cp:lastModifiedBy>Alexandra Bertolutti</cp:lastModifiedBy>
  <cp:revision>137</cp:revision>
  <cp:lastPrinted>2015-05-04T08:59:01Z</cp:lastPrinted>
  <dcterms:created xsi:type="dcterms:W3CDTF">2015-01-21T17:26:58Z</dcterms:created>
  <dcterms:modified xsi:type="dcterms:W3CDTF">2015-10-25T10:38:54Z</dcterms:modified>
</cp:coreProperties>
</file>