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  <p:sldMasterId id="2147483773" r:id="rId4"/>
    <p:sldMasterId id="2147483934" r:id="rId5"/>
    <p:sldMasterId id="2147483982" r:id="rId6"/>
    <p:sldMasterId id="2147484018" r:id="rId7"/>
    <p:sldMasterId id="2147484168" r:id="rId8"/>
  </p:sldMasterIdLst>
  <p:notesMasterIdLst>
    <p:notesMasterId r:id="rId20"/>
  </p:notesMasterIdLst>
  <p:handoutMasterIdLst>
    <p:handoutMasterId r:id="rId21"/>
  </p:handoutMasterIdLst>
  <p:sldIdLst>
    <p:sldId id="342" r:id="rId9"/>
    <p:sldId id="349" r:id="rId10"/>
    <p:sldId id="351" r:id="rId11"/>
    <p:sldId id="265" r:id="rId12"/>
    <p:sldId id="352" r:id="rId13"/>
    <p:sldId id="311" r:id="rId14"/>
    <p:sldId id="316" r:id="rId15"/>
    <p:sldId id="355" r:id="rId16"/>
    <p:sldId id="356" r:id="rId17"/>
    <p:sldId id="353" r:id="rId18"/>
    <p:sldId id="354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Bertolutti" initials="A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EA496"/>
    <a:srgbClr val="CC0000"/>
    <a:srgbClr val="00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86384" autoAdjust="0"/>
  </p:normalViewPr>
  <p:slideViewPr>
    <p:cSldViewPr>
      <p:cViewPr varScale="1">
        <p:scale>
          <a:sx n="61" d="100"/>
          <a:sy n="61" d="100"/>
        </p:scale>
        <p:origin x="792" y="60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110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chemeClr val="tx1"/>
                </a:solidFill>
                <a:latin typeface="Candara" panose="020E0502030303020204" pitchFamily="34" charset="0"/>
              </a:rPr>
              <a:t>Double casquette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Double casquette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3.5937499999999997E-2"/>
                  <c:y val="-0.49687496943436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187500000000001E-2"/>
                  <c:y val="-1.87499988465798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rgbClr val="92D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63</c:v>
                </c:pt>
                <c:pt idx="1">
                  <c:v>28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>
                <a:solidFill>
                  <a:schemeClr val="tx1"/>
                </a:solidFill>
                <a:latin typeface="Candara" panose="020E0502030303020204" pitchFamily="34" charset="0"/>
              </a:rPr>
              <a:t>Fonctions occupées en cas de double </a:t>
            </a: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casquette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1.0917245754056041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145663026688794E-2"/>
          <c:y val="0.1584826431677912"/>
          <c:w val="0.84370867394662241"/>
          <c:h val="0.75700293606416913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4.2669990072787614E-2"/>
                  <c:y val="-4.48631594155851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9868993050951326E-2"/>
                  <c:y val="-3.58905275324679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0720206715382886E-3"/>
                  <c:y val="-0.123373688392858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EDUCATEUR</c:v>
                </c:pt>
                <c:pt idx="1">
                  <c:v>KINESITHERAPEUTE</c:v>
                </c:pt>
                <c:pt idx="2">
                  <c:v>INFIRMIER</c:v>
                </c:pt>
                <c:pt idx="3">
                  <c:v>ERGOTHERAPEUTE</c:v>
                </c:pt>
                <c:pt idx="4">
                  <c:v>LOGOPEDE</c:v>
                </c:pt>
                <c:pt idx="5">
                  <c:v>PSYCHOLOGUE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9</c:v>
                </c:pt>
                <c:pt idx="1">
                  <c:v>6</c:v>
                </c:pt>
                <c:pt idx="2">
                  <c:v>5</c:v>
                </c:pt>
                <c:pt idx="3">
                  <c:v>17</c:v>
                </c:pt>
                <c:pt idx="4">
                  <c:v>14</c:v>
                </c:pt>
                <c:pt idx="5">
                  <c:v>12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>
                <a:solidFill>
                  <a:schemeClr val="tx1"/>
                </a:solidFill>
                <a:latin typeface="Candara" panose="020E0502030303020204" pitchFamily="34" charset="0"/>
              </a:rPr>
              <a:t>Part-time en relation avec la fonction (%)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7.7968749999999922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5.0000000000000114E-2"/>
                  <c:y val="4.68749971164493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625E-2"/>
                  <c:y val="2.34374985582247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6562499999999985E-2"/>
                  <c:y val="-1.87499988465798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2812500000000001E-2"/>
                  <c:y val="-3.51562478373371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0312500000000001E-2"/>
                  <c:y val="-1.87499988465797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140625"/>
                  <c:y val="-7.03124956746742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MI-TEMPS</c:v>
                </c:pt>
                <c:pt idx="1">
                  <c:v>3/4 TEMPS</c:v>
                </c:pt>
                <c:pt idx="2">
                  <c:v>TEMPS PLEIN</c:v>
                </c:pt>
                <c:pt idx="3">
                  <c:v>10 H </c:v>
                </c:pt>
                <c:pt idx="4">
                  <c:v>8 H </c:v>
                </c:pt>
                <c:pt idx="5">
                  <c:v>DE TEMPS EN TEMPS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56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>
                <a:solidFill>
                  <a:schemeClr val="tx1"/>
                </a:solidFill>
                <a:latin typeface="Candara" panose="020E0502030303020204" pitchFamily="34" charset="0"/>
              </a:rPr>
              <a:t>Choix du référent pour la démence</a:t>
            </a:r>
          </a:p>
        </c:rich>
      </c:tx>
      <c:layout>
        <c:manualLayout>
          <c:xMode val="edge"/>
          <c:yMode val="edge"/>
          <c:x val="0.44004397881798557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Reconnaissance administrative de la fonction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9.2411212180123506E-2"/>
                  <c:y val="0.175781239186685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2874808267050393E-3"/>
                  <c:y val="-4.68749971164503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3.0468748125692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7187499999999997E-2"/>
                  <c:y val="-1.4062499134934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SUR BASE VOLONTAIRE</c:v>
                </c:pt>
                <c:pt idx="1">
                  <c:v>DEMARCHE PERSONNELLE</c:v>
                </c:pt>
                <c:pt idx="2">
                  <c:v>IMPOSE PAR LA DIRECTION</c:v>
                </c:pt>
                <c:pt idx="3">
                  <c:v>SANS REPONSE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56</c:v>
                </c:pt>
                <c:pt idx="1">
                  <c:v>6</c:v>
                </c:pt>
                <c:pt idx="2">
                  <c:v>13</c:v>
                </c:pt>
                <c:pt idx="3">
                  <c:v>16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13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REPERCUSSIONS</a:t>
            </a:r>
            <a:r>
              <a:rPr lang="fr-FR" sz="2130" b="1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SUR LA VIE INSTITUTIONNELLE</a:t>
            </a:r>
            <a:endParaRPr lang="fr-FR" sz="2130" b="1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4418930710103031E-2"/>
          <c:y val="9.4755249128080615E-2"/>
          <c:w val="0.93010628773541082"/>
          <c:h val="0.715858743446800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Répercussions sur la vie institutionnelle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Feuil1!$A$2:$A$11</c:f>
              <c:strCache>
                <c:ptCount val="10"/>
                <c:pt idx="0">
                  <c:v>Avis, conseils aux familles, personnel</c:v>
                </c:pt>
                <c:pt idx="1">
                  <c:v>Mise en place d'activités spécifiques</c:v>
                </c:pt>
                <c:pt idx="2">
                  <c:v>Développement d'une dynamique interne de réflexion</c:v>
                </c:pt>
                <c:pt idx="3">
                  <c:v>Perception différente du résident désorienté</c:v>
                </c:pt>
                <c:pt idx="4">
                  <c:v>Apport d'informations sur le terrain</c:v>
                </c:pt>
                <c:pt idx="5">
                  <c:v>Aucune</c:v>
                </c:pt>
                <c:pt idx="6">
                  <c:v>Apport de sens au Projet de Vie Institutionnel</c:v>
                </c:pt>
                <c:pt idx="7">
                  <c:v>Trop tôt pour le dire</c:v>
                </c:pt>
                <c:pt idx="8">
                  <c:v>Formation interne du personnel</c:v>
                </c:pt>
                <c:pt idx="9">
                  <c:v>Décloisonnement</c:v>
                </c:pt>
              </c:strCache>
            </c:strRef>
          </c:cat>
          <c:val>
            <c:numRef>
              <c:f>Feuil1!$B$2:$B$11</c:f>
              <c:numCache>
                <c:formatCode>General</c:formatCode>
                <c:ptCount val="10"/>
                <c:pt idx="0">
                  <c:v>20</c:v>
                </c:pt>
                <c:pt idx="1">
                  <c:v>15</c:v>
                </c:pt>
                <c:pt idx="2">
                  <c:v>14</c:v>
                </c:pt>
                <c:pt idx="3">
                  <c:v>13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  <c:pt idx="7">
                  <c:v>7</c:v>
                </c:pt>
                <c:pt idx="8">
                  <c:v>6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229304"/>
        <c:axId val="170229696"/>
      </c:barChart>
      <c:catAx>
        <c:axId val="170229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70229696"/>
        <c:crosses val="autoZero"/>
        <c:auto val="1"/>
        <c:lblAlgn val="ctr"/>
        <c:lblOffset val="100"/>
        <c:noMultiLvlLbl val="0"/>
      </c:catAx>
      <c:valAx>
        <c:axId val="17022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29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13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REPERCUSSIONS</a:t>
            </a:r>
            <a:r>
              <a:rPr lang="fr-FR" sz="2130" b="1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SUR L’ORGANISATION DU TRAVAIL</a:t>
            </a:r>
            <a:endParaRPr lang="fr-FR" sz="2130" b="1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Répercussions sur la vie institutionnelle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Feuil1!$A$2:$A$8</c:f>
              <c:strCache>
                <c:ptCount val="7"/>
                <c:pt idx="0">
                  <c:v>Plus de réflexion sur le bien-être du résident</c:v>
                </c:pt>
                <c:pt idx="1">
                  <c:v>Plus de souplesse et d'adaptation aux résidents</c:v>
                </c:pt>
                <c:pt idx="2">
                  <c:v>Applications des recommandations</c:v>
                </c:pt>
                <c:pt idx="3">
                  <c:v>Aucune</c:v>
                </c:pt>
                <c:pt idx="4">
                  <c:v>Création de temps d'échanges, de réunions</c:v>
                </c:pt>
                <c:pt idx="5">
                  <c:v>Trop tôt pour le dire</c:v>
                </c:pt>
                <c:pt idx="6">
                  <c:v>Délégation de certains aspects de la fonction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23</c:v>
                </c:pt>
                <c:pt idx="1">
                  <c:v>18</c:v>
                </c:pt>
                <c:pt idx="2">
                  <c:v>16</c:v>
                </c:pt>
                <c:pt idx="3">
                  <c:v>14</c:v>
                </c:pt>
                <c:pt idx="4">
                  <c:v>13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35112"/>
        <c:axId val="121636680"/>
      </c:barChart>
      <c:catAx>
        <c:axId val="121635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21636680"/>
        <c:crosses val="autoZero"/>
        <c:auto val="1"/>
        <c:lblAlgn val="ctr"/>
        <c:lblOffset val="100"/>
        <c:noMultiLvlLbl val="0"/>
      </c:catAx>
      <c:valAx>
        <c:axId val="12163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635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13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REPERCUSSIONS</a:t>
            </a:r>
            <a:r>
              <a:rPr lang="fr-FR" sz="2130" b="1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SUR LA QUALITE DE VIE DES RESIDENTS DESORIENTES</a:t>
            </a:r>
            <a:endParaRPr lang="fr-FR" sz="2130" b="1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5829771184518396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201501387441822"/>
          <c:y val="7.9603719741734108E-2"/>
          <c:w val="0.88586944888451269"/>
          <c:h val="0.571788373643238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Répercussions sur la qualité de vie des résidents désorientés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Feuil1!$A$2:$A$9</c:f>
              <c:strCache>
                <c:ptCount val="8"/>
                <c:pt idx="0">
                  <c:v>Plus de réflexion, changement de vision </c:v>
                </c:pt>
                <c:pt idx="1">
                  <c:v>Activités/accompagnement/projet spécifiques</c:v>
                </c:pt>
                <c:pt idx="2">
                  <c:v>Diminution de la contention</c:v>
                </c:pt>
                <c:pt idx="3">
                  <c:v>Impact des sensibilisations du personnel</c:v>
                </c:pt>
                <c:pt idx="4">
                  <c:v>Plus de respect (rythme/choix)</c:v>
                </c:pt>
                <c:pt idx="5">
                  <c:v>Application de bonnes pratiques</c:v>
                </c:pt>
                <c:pt idx="6">
                  <c:v>Trop tôt pour le dire</c:v>
                </c:pt>
                <c:pt idx="7">
                  <c:v>Accompagnement des familles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55</c:v>
                </c:pt>
                <c:pt idx="1">
                  <c:v>25</c:v>
                </c:pt>
                <c:pt idx="2">
                  <c:v>21</c:v>
                </c:pt>
                <c:pt idx="3">
                  <c:v>19</c:v>
                </c:pt>
                <c:pt idx="4">
                  <c:v>17</c:v>
                </c:pt>
                <c:pt idx="5">
                  <c:v>11</c:v>
                </c:pt>
                <c:pt idx="6">
                  <c:v>8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230088"/>
        <c:axId val="170231656"/>
      </c:barChart>
      <c:catAx>
        <c:axId val="170230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70231656"/>
        <c:crosses val="autoZero"/>
        <c:auto val="1"/>
        <c:lblAlgn val="ctr"/>
        <c:lblOffset val="100"/>
        <c:noMultiLvlLbl val="0"/>
      </c:catAx>
      <c:valAx>
        <c:axId val="17023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3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A9F2-93DB-437C-A130-E120BB2AC98D}" type="datetimeFigureOut">
              <a:rPr lang="fr-BE" smtClean="0"/>
              <a:t>25-10-15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31C69-25CF-4E6C-99E9-F94F6BB5FD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5733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575DC-748D-449E-A3DB-FFE336ED0003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9AD59-9EA0-482D-B46B-87E3BE21A5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72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Axe 1</a:t>
            </a:r>
            <a:r>
              <a:rPr lang="fr-BE" baseline="0" dirty="0" smtClean="0"/>
              <a:t> = Sandrine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7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0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1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09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b="1" u="sng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50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56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18BC-296C-4F4C-980C-AD35C380C3B0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9BD0-90A2-4856-BD1A-D4F0951BA23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1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3C06-FEB7-41ED-8BB9-2D9022AEB8D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27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63A9-EA54-45EB-AD89-9465F9893F8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40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D9A0-DCFA-4369-8B7C-DC6B1EF88C48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693C-27A4-4774-82AE-3DDECF99934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64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9D7A-75FF-4AAE-A643-4726331E2C4E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27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13FD-0ACB-406B-9114-0A86ADCB25AA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9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A71A-08F1-4723-8028-01947486C290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6A38-4BCB-493F-834E-188C1DCDE22C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07D-BE1A-49D4-8148-A8D881FBBD53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5827-7020-443E-BAAD-C5B7E3B2A6B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5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9F0-1157-47D1-8628-6270E4E70209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0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CE99-D296-4726-8FFF-B2F0158F23A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90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A82F-15B1-403C-AD35-80CF158681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C64C-9EC6-4C0D-B784-B174BF739BA1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34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F18A-8EDD-4EB3-8ED8-4863C5E8602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48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04D1-3171-4BD4-B528-33EC12076C7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07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D511-0CE0-4C38-ABEF-51AAB0C9121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F39F-5825-499B-B1ED-0F81BA4EA97A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88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CD6-A39D-4E57-8F8D-10712D6D5BDE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24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3F08A-738A-48A6-8990-BC40479B36CE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43CB-14F0-4883-B03E-CDBDA76C9E0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4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EC7-371B-4298-8612-E19370870BA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005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7EAD-8927-4926-A1F6-6CB06F9B2F3C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54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5D0A-5F19-47BD-BC7F-69D4490DC70B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35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6BBC-056B-49CC-A12E-3C1D8B99258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3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B6E-E6CD-4A7F-83B0-CEF65752EBA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50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941A-8A9F-4207-A914-331E9B1E253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53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675-8C3B-46EA-AAA1-7F1F1C870DA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107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E67E-C8D5-43A9-A5C9-2B5D3C1746D8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37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3E4B2-B7C9-42B8-A373-808721522AC7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07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4F5-1BB2-41B0-96F9-F1CF00E94636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432-6373-4298-8D61-662B96F09736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7E0D-44F8-4F52-89CE-109842555331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3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205E-36D3-4EE1-9D8E-AD720999A0B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81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BA7-842A-4C42-9BF9-AAF093F20E4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922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28C6-0879-4CE7-9E41-30F54EAC4D4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391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E3DF-08A1-400B-87D6-E01D3B32745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38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AA0F-E10A-4F23-BE3B-16243AE1BAF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506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2761-61C3-44D2-AD12-449739C2626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143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0C5C-DA62-4151-8A60-55138CA6F4A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716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19A8-A70D-4162-9547-30B6F120F673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242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71C4-05D4-4613-B3E7-03B8FB4CBFB0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7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4019-282D-41AB-9F94-B9CAB5B134D0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53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A9B8-0E46-4D3C-9AC0-1232939244FD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6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DFA1-CFF9-4A8C-A3D6-F23A1F14CBCB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4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D1AF-04BB-4EF3-8400-1DD3777997D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42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1F4C-3F6D-4610-B7CF-8D1E1536E26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116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1B7-0E53-407A-856A-9878885CB7B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858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D812-E84D-42E0-8EA4-98425307358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77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5942-9CB8-4204-997D-09D817331AC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51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4C73-BC33-4F44-A05F-BBA27C7375B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320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DCDF-147A-4C11-9F3B-B9C9964634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760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EB37-AF32-4962-BD75-5B527329B33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2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5710-2680-4469-A83D-A6CE2A23E6CB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16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9CA6-18CD-43C4-B306-CD54C544B521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250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48BC-2B12-4971-AFD0-5B1E2609292A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086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CDA6-95B2-445F-8600-42A5A709673B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85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F4BC-CD2F-4822-95D3-947E024D2191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27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13D5-5DBC-4E94-8EEA-9AF3974C2C06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820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2698-DD80-4C58-A972-02E975587E6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880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9A0-DC94-411F-86A7-839CD1298BE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228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136-A571-4D6F-85C8-DE8CA965FB8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47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BB721-C5BD-48FF-846E-D4491B18CD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734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9A2-9C1A-4EF7-9079-18F0304AAB0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8317-C548-451C-B497-19B0432A4473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63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636-90BB-488B-9534-B3D892CF790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26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3BE4-44EA-4158-8D6C-3DF86EB570DB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352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2E94-B68B-4AD1-8B4B-380D6ECE4EF9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400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9B18-99E5-4845-8478-4ED0CEA38AD4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55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51C3-1725-411E-A943-9EA1D46C0C5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255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AF-B39D-4A7E-A0BE-0F9A654EFF0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97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40F-677E-4C09-9AD9-95ACDA8DA0D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9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3E4C-8FE2-43BF-8817-8350B4A6751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391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1382-C136-4A2C-A7AF-4120AD56FFE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53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E927-C44E-4B29-A164-6591664A102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2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67BA-8367-499C-8E56-38FCB9C0878E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420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E16-01EA-4920-B45A-E74CB22D52A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731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192-83F2-4DCC-8B24-27664608A67B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7053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277-2DE7-4EAD-9E0E-5EAAD5E80927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072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A62-D6A1-4820-ACB4-41E8AA8BE113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045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B7DC-E799-4F0A-B908-D0A1976FC576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31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AE69-E6F1-48A8-A20A-28E7B9E1A378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900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2240-F3C4-4D2D-BDBB-F7EE0771B15D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26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38BA-9ECA-44C9-A881-D5BEB69E58E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055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7F94-CC5E-45AD-87B5-4F28E911946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3363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F24C-AF02-4051-87F6-D46CD36B1E7F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FE37-9410-4F57-8549-D069E6CA5E3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740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46899-C41C-4624-9DC0-43DF4E5A9AB0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4235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7A9-92DC-4FF6-94EA-60604B8CB6C2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592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47F8-E2D8-4F7F-8D38-31E0CCE6DB7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911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9EAB-9F52-4415-A99C-F799A017FFB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9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F443A8-F2A2-4D3A-8EDB-2F38E5952DA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2E1816-5598-421A-A273-46864CFA291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8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B12D98-9D05-426E-88F1-32B87A417BD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67BF47-A3B7-451B-BB9D-F808ACCDE86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F13508-4F05-40C4-A842-9F16945FDB2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D1C86B-4A5F-42AA-A18F-2940A583E9D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4F330F-F417-479F-86E5-0C4887930C4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D391-2CD2-4958-AA74-F1CE15D3AFFF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6699"/>
                </a:solidFill>
                <a:latin typeface="Candara" panose="020E0502030303020204" pitchFamily="34" charset="0"/>
              </a:rPr>
              <a:t>AXE </a:t>
            </a:r>
            <a:r>
              <a:rPr lang="fr-FR" b="1" dirty="0">
                <a:solidFill>
                  <a:srgbClr val="006699"/>
                </a:solidFill>
                <a:latin typeface="Candara" panose="020E0502030303020204" pitchFamily="34" charset="0"/>
              </a:rPr>
              <a:t>1</a:t>
            </a:r>
            <a:endParaRPr lang="en-US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86528" y="4077072"/>
            <a:ext cx="7446176" cy="1581150"/>
          </a:xfrm>
        </p:spPr>
        <p:txBody>
          <a:bodyPr>
            <a:normAutofit/>
          </a:bodyPr>
          <a:lstStyle/>
          <a:p>
            <a:r>
              <a:rPr lang="fr-FR" sz="4800" dirty="0" smtClean="0">
                <a:latin typeface="Candara" panose="020E0502030303020204" pitchFamily="34" charset="0"/>
              </a:rPr>
              <a:t>Métier, tâches et missions</a:t>
            </a:r>
            <a:endParaRPr lang="en-US" sz="4800" dirty="0">
              <a:latin typeface="Candara" panose="020E0502030303020204" pitchFamily="34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4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510875"/>
            <a:ext cx="8911687" cy="1280890"/>
          </a:xfrm>
        </p:spPr>
        <p:txBody>
          <a:bodyPr/>
          <a:lstStyle/>
          <a:p>
            <a:pPr algn="ctr"/>
            <a:r>
              <a:rPr lang="fr-FR" b="1" u="sng" dirty="0" smtClean="0">
                <a:solidFill>
                  <a:srgbClr val="006699"/>
                </a:solidFill>
              </a:rPr>
              <a:t>Freins inhérents à la fonction?</a:t>
            </a:r>
            <a:endParaRPr lang="en-US" b="1" u="sng" dirty="0">
              <a:solidFill>
                <a:srgbClr val="00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060848"/>
            <a:ext cx="10515600" cy="3536794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Dynamique des équipes</a:t>
            </a:r>
          </a:p>
          <a:p>
            <a:pPr algn="ctr"/>
            <a:r>
              <a:rPr lang="fr-FR" dirty="0" smtClean="0"/>
              <a:t>Résistance aux changements</a:t>
            </a:r>
          </a:p>
          <a:p>
            <a:pPr algn="ctr"/>
            <a:r>
              <a:rPr lang="fr-FR" dirty="0" smtClean="0"/>
              <a:t>Manque de moyens </a:t>
            </a:r>
          </a:p>
          <a:p>
            <a:pPr algn="ctr"/>
            <a:r>
              <a:rPr lang="fr-FR" dirty="0" smtClean="0"/>
              <a:t>Part-time mal déterminé</a:t>
            </a:r>
          </a:p>
          <a:p>
            <a:pPr algn="ctr"/>
            <a:r>
              <a:rPr lang="fr-FR" dirty="0" smtClean="0"/>
              <a:t>Aucun appui des responsables infirmiers/directions</a:t>
            </a:r>
          </a:p>
          <a:p>
            <a:pPr algn="ctr"/>
            <a:r>
              <a:rPr lang="fr-FR" dirty="0" smtClean="0"/>
              <a:t>Méconnaissance de la fonction</a:t>
            </a:r>
          </a:p>
          <a:p>
            <a:pPr algn="ctr"/>
            <a:r>
              <a:rPr lang="fr-FR" dirty="0" smtClean="0"/>
              <a:t>Temps de travail pas assez important</a:t>
            </a:r>
          </a:p>
          <a:p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494264"/>
            <a:ext cx="8911687" cy="1280890"/>
          </a:xfrm>
        </p:spPr>
        <p:txBody>
          <a:bodyPr/>
          <a:lstStyle/>
          <a:p>
            <a:pPr algn="ctr"/>
            <a:r>
              <a:rPr lang="fr-FR" b="1" u="sng" dirty="0" smtClean="0">
                <a:solidFill>
                  <a:srgbClr val="006699"/>
                </a:solidFill>
              </a:rPr>
              <a:t>Facilitateurs à la fonction?</a:t>
            </a:r>
            <a:endParaRPr lang="en-US" b="1" u="sng" dirty="0">
              <a:solidFill>
                <a:srgbClr val="0066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159876"/>
            <a:ext cx="10515600" cy="359121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Appuis déclarés: direction, responsable infirmier</a:t>
            </a:r>
          </a:p>
          <a:p>
            <a:pPr algn="ctr"/>
            <a:r>
              <a:rPr lang="fr-FR" dirty="0" smtClean="0"/>
              <a:t>Simple casquette</a:t>
            </a:r>
          </a:p>
          <a:p>
            <a:pPr algn="ctr"/>
            <a:r>
              <a:rPr lang="fr-FR" dirty="0" smtClean="0"/>
              <a:t>Travail en réseau</a:t>
            </a:r>
          </a:p>
          <a:p>
            <a:pPr algn="ctr"/>
            <a:r>
              <a:rPr lang="fr-FR" dirty="0" smtClean="0"/>
              <a:t>Reconnaissance des familles</a:t>
            </a:r>
          </a:p>
          <a:p>
            <a:pPr algn="ctr"/>
            <a:r>
              <a:rPr lang="fr-FR" dirty="0" smtClean="0"/>
              <a:t>Reconnaissance des collègues</a:t>
            </a:r>
          </a:p>
          <a:p>
            <a:pPr algn="ctr"/>
            <a:r>
              <a:rPr lang="fr-FR" dirty="0" smtClean="0"/>
              <a:t>Ancienneté au sein de l’institution</a:t>
            </a:r>
          </a:p>
          <a:p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1932916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109858239"/>
              </p:ext>
            </p:extLst>
          </p:nvPr>
        </p:nvGraphicFramePr>
        <p:xfrm>
          <a:off x="1631504" y="598169"/>
          <a:ext cx="8928992" cy="5661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1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888676818"/>
              </p:ext>
            </p:extLst>
          </p:nvPr>
        </p:nvGraphicFramePr>
        <p:xfrm>
          <a:off x="1311578" y="548680"/>
          <a:ext cx="9752973" cy="5952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761699855"/>
              </p:ext>
            </p:extLst>
          </p:nvPr>
        </p:nvGraphicFramePr>
        <p:xfrm>
          <a:off x="1559496" y="719666"/>
          <a:ext cx="860050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4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5760" y="512462"/>
            <a:ext cx="8911687" cy="1280890"/>
          </a:xfrm>
        </p:spPr>
        <p:txBody>
          <a:bodyPr/>
          <a:lstStyle/>
          <a:p>
            <a:r>
              <a:rPr lang="fr-FR" b="1" u="sng" dirty="0" smtClean="0">
                <a:solidFill>
                  <a:srgbClr val="006699"/>
                </a:solidFill>
                <a:latin typeface="Candara" panose="020E0502030303020204" pitchFamily="34" charset="0"/>
              </a:rPr>
              <a:t>La formation</a:t>
            </a:r>
            <a:endParaRPr lang="fr-BE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5760" y="1628800"/>
            <a:ext cx="11460480" cy="4607408"/>
          </a:xfrm>
        </p:spPr>
        <p:txBody>
          <a:bodyPr>
            <a:normAutofit/>
          </a:bodyPr>
          <a:lstStyle/>
          <a:p>
            <a:r>
              <a:rPr lang="fr-BE" sz="2130" u="sng" dirty="0" smtClean="0">
                <a:latin typeface="Candara" panose="020E0502030303020204" pitchFamily="34" charset="0"/>
              </a:rPr>
              <a:t>Conditions d’admission</a:t>
            </a:r>
            <a:r>
              <a:rPr lang="fr-BE" sz="2130" dirty="0">
                <a:latin typeface="Candara" panose="020E0502030303020204" pitchFamily="34" charset="0"/>
              </a:rPr>
              <a:t>: ouverture </a:t>
            </a:r>
          </a:p>
          <a:p>
            <a:r>
              <a:rPr lang="fr-BE" sz="2130" u="sng" dirty="0">
                <a:latin typeface="Candara" panose="020E0502030303020204" pitchFamily="34" charset="0"/>
              </a:rPr>
              <a:t>Contenu</a:t>
            </a:r>
            <a:r>
              <a:rPr lang="fr-BE" sz="2130" dirty="0">
                <a:latin typeface="Candara" panose="020E0502030303020204" pitchFamily="34" charset="0"/>
              </a:rPr>
              <a:t> : </a:t>
            </a:r>
            <a:r>
              <a:rPr lang="fr-BE" sz="2130" dirty="0" smtClean="0">
                <a:latin typeface="Candara" panose="020E0502030303020204" pitchFamily="34" charset="0"/>
              </a:rPr>
              <a:t>ciblé sur la démence </a:t>
            </a:r>
            <a:r>
              <a:rPr lang="fr-BE" sz="2130" dirty="0">
                <a:latin typeface="Candara" panose="020E0502030303020204" pitchFamily="34" charset="0"/>
              </a:rPr>
              <a:t>ou </a:t>
            </a:r>
            <a:r>
              <a:rPr lang="fr-BE" sz="2130" dirty="0" smtClean="0">
                <a:latin typeface="Candara" panose="020E0502030303020204" pitchFamily="34" charset="0"/>
              </a:rPr>
              <a:t>sur la fonction </a:t>
            </a:r>
            <a:r>
              <a:rPr lang="fr-BE" sz="2130" dirty="0">
                <a:latin typeface="Candara" panose="020E0502030303020204" pitchFamily="34" charset="0"/>
              </a:rPr>
              <a:t>de référent</a:t>
            </a:r>
          </a:p>
          <a:p>
            <a:r>
              <a:rPr lang="fr-BE" sz="2130" u="sng" dirty="0">
                <a:latin typeface="Candara" panose="020E0502030303020204" pitchFamily="34" charset="0"/>
              </a:rPr>
              <a:t>Trop de variables </a:t>
            </a:r>
            <a:r>
              <a:rPr lang="fr-BE" sz="2130" dirty="0">
                <a:latin typeface="Candara" panose="020E0502030303020204" pitchFamily="34" charset="0"/>
              </a:rPr>
              <a:t>: durée, étalement, </a:t>
            </a:r>
            <a:r>
              <a:rPr lang="fr-BE" sz="2130" dirty="0" smtClean="0">
                <a:latin typeface="Candara" panose="020E0502030303020204" pitchFamily="34" charset="0"/>
              </a:rPr>
              <a:t>exigence du </a:t>
            </a:r>
            <a:r>
              <a:rPr lang="fr-BE" sz="2130" dirty="0">
                <a:latin typeface="Candara" panose="020E0502030303020204" pitchFamily="34" charset="0"/>
              </a:rPr>
              <a:t>taux de présence, </a:t>
            </a:r>
            <a:r>
              <a:rPr lang="fr-BE" sz="2130" dirty="0" smtClean="0">
                <a:latin typeface="Candara" panose="020E0502030303020204" pitchFamily="34" charset="0"/>
              </a:rPr>
              <a:t>situation </a:t>
            </a:r>
            <a:r>
              <a:rPr lang="fr-BE" sz="2130" dirty="0">
                <a:latin typeface="Candara" panose="020E0502030303020204" pitchFamily="34" charset="0"/>
              </a:rPr>
              <a:t>géographique, coût, les intervenants (</a:t>
            </a:r>
            <a:r>
              <a:rPr lang="fr-BE" sz="2130" dirty="0" smtClean="0">
                <a:latin typeface="Candara" panose="020E0502030303020204" pitchFamily="34" charset="0"/>
              </a:rPr>
              <a:t>nombre</a:t>
            </a:r>
            <a:r>
              <a:rPr lang="fr-BE" sz="2130" dirty="0">
                <a:latin typeface="Candara" panose="020E0502030303020204" pitchFamily="34" charset="0"/>
              </a:rPr>
              <a:t>, concertation,…)</a:t>
            </a:r>
          </a:p>
          <a:p>
            <a:r>
              <a:rPr lang="fr-BE" sz="2130" u="sng" dirty="0">
                <a:latin typeface="Candara" panose="020E0502030303020204" pitchFamily="34" charset="0"/>
              </a:rPr>
              <a:t>Exigences de fin de </a:t>
            </a:r>
            <a:r>
              <a:rPr lang="fr-BE" sz="2130" u="sng" dirty="0" smtClean="0">
                <a:latin typeface="Candara" panose="020E0502030303020204" pitchFamily="34" charset="0"/>
              </a:rPr>
              <a:t>formation</a:t>
            </a:r>
            <a:endParaRPr lang="fr-FR" sz="2130" u="sng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97" y="3914423"/>
            <a:ext cx="4887491" cy="2209614"/>
          </a:xfrm>
          <a:prstGeom prst="rect">
            <a:avLst/>
          </a:prstGeom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1587679133"/>
              </p:ext>
            </p:extLst>
          </p:nvPr>
        </p:nvGraphicFramePr>
        <p:xfrm>
          <a:off x="-312712" y="404664"/>
          <a:ext cx="12313368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0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1737603895"/>
              </p:ext>
            </p:extLst>
          </p:nvPr>
        </p:nvGraphicFramePr>
        <p:xfrm>
          <a:off x="119336" y="404664"/>
          <a:ext cx="11377264" cy="631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53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4105084101"/>
              </p:ext>
            </p:extLst>
          </p:nvPr>
        </p:nvGraphicFramePr>
        <p:xfrm>
          <a:off x="-9948" y="332656"/>
          <a:ext cx="1205311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18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rin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</TotalTime>
  <Words>258</Words>
  <Application>Microsoft Office PowerPoint</Application>
  <PresentationFormat>Grand écran</PresentationFormat>
  <Paragraphs>46</Paragraphs>
  <Slides>11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11</vt:i4>
      </vt:variant>
    </vt:vector>
  </HeadingPairs>
  <TitlesOfParts>
    <vt:vector size="26" baseType="lpstr">
      <vt:lpstr>Arial</vt:lpstr>
      <vt:lpstr>Calibri</vt:lpstr>
      <vt:lpstr>Calibri Light</vt:lpstr>
      <vt:lpstr>Candara</vt:lpstr>
      <vt:lpstr>Century Gothic</vt:lpstr>
      <vt:lpstr>Wingdings 2</vt:lpstr>
      <vt:lpstr>Wingdings 3</vt:lpstr>
      <vt:lpstr>HDOfficeLightV0</vt:lpstr>
      <vt:lpstr>1_HDOfficeLightV0</vt:lpstr>
      <vt:lpstr>2_HDOfficeLightV0</vt:lpstr>
      <vt:lpstr>3_HDOfficeLightV0</vt:lpstr>
      <vt:lpstr>4_HDOfficeLightV0</vt:lpstr>
      <vt:lpstr>5_HDOfficeLightV0</vt:lpstr>
      <vt:lpstr>6_HDOfficeLightV0</vt:lpstr>
      <vt:lpstr>Brin</vt:lpstr>
      <vt:lpstr>AXE 1</vt:lpstr>
      <vt:lpstr>Présentation PowerPoint</vt:lpstr>
      <vt:lpstr>Présentation PowerPoint</vt:lpstr>
      <vt:lpstr>Présentation PowerPoint</vt:lpstr>
      <vt:lpstr>Présentation PowerPoint</vt:lpstr>
      <vt:lpstr>La formation</vt:lpstr>
      <vt:lpstr>Présentation PowerPoint</vt:lpstr>
      <vt:lpstr>Présentation PowerPoint</vt:lpstr>
      <vt:lpstr>Présentation PowerPoint</vt:lpstr>
      <vt:lpstr>Freins inhérents à la fonction?</vt:lpstr>
      <vt:lpstr>Facilitateurs à la fonction?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Symposium</dc:title>
  <dc:creator>Alexandra Bertolutti</dc:creator>
  <cp:lastModifiedBy>Alexandra Bertolutti</cp:lastModifiedBy>
  <cp:revision>137</cp:revision>
  <cp:lastPrinted>2015-05-04T08:59:01Z</cp:lastPrinted>
  <dcterms:created xsi:type="dcterms:W3CDTF">2015-01-21T17:26:58Z</dcterms:created>
  <dcterms:modified xsi:type="dcterms:W3CDTF">2015-10-25T10:32:03Z</dcterms:modified>
</cp:coreProperties>
</file>